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8229600" cx="14630400"/>
  <p:notesSz cx="8229600" cy="146304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Barlow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.fntdata"/><Relationship Id="rId11" Type="http://schemas.openxmlformats.org/officeDocument/2006/relationships/slide" Target="slides/slide6.xml"/><Relationship Id="rId22" Type="http://schemas.openxmlformats.org/officeDocument/2006/relationships/font" Target="fonts/Barlow-boldItalic.fntdata"/><Relationship Id="rId10" Type="http://schemas.openxmlformats.org/officeDocument/2006/relationships/slide" Target="slides/slide5.xml"/><Relationship Id="rId21" Type="http://schemas.openxmlformats.org/officeDocument/2006/relationships/font" Target="fonts/Barlow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arlow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2feca17ca_0_63:notes"/>
          <p:cNvSpPr/>
          <p:nvPr>
            <p:ph idx="2" type="sldImg"/>
          </p:nvPr>
        </p:nvSpPr>
        <p:spPr>
          <a:xfrm>
            <a:off x="457560" y="1097280"/>
            <a:ext cx="731520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2feca17ca_0_63:notes"/>
          <p:cNvSpPr txBox="1"/>
          <p:nvPr>
            <p:ph idx="1" type="body"/>
          </p:nvPr>
        </p:nvSpPr>
        <p:spPr>
          <a:xfrm>
            <a:off x="822960" y="6949440"/>
            <a:ext cx="6583800" cy="658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2feca17ca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2feca17ca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2b2feca17ca_0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a2d1f368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2aa2d1f368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2aa2d1f368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a2d1f368f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aa2d1f368f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aa2d1f368f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a2d1f368f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aa2d1f368f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aa2d1f368f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a2d1f368f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aa2d1f368f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aa2d1f368f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a2d1f368f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2aa2d1f368f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aa2d1f368f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a2d1f368f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2aa2d1f368f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aa2d1f368f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498720" y="6768920"/>
            <a:ext cx="9598200" cy="968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12"/>
          <p:cNvPicPr preferRelativeResize="0"/>
          <p:nvPr/>
        </p:nvPicPr>
        <p:blipFill rotWithShape="1">
          <a:blip r:embed="rId2">
            <a:alphaModFix/>
          </a:blip>
          <a:srcRect b="7038" l="68205" r="0" t="71620"/>
          <a:stretch/>
        </p:blipFill>
        <p:spPr>
          <a:xfrm>
            <a:off x="11234960" y="6751680"/>
            <a:ext cx="3162761" cy="11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hasCustomPrompt="1" type="title"/>
          </p:nvPr>
        </p:nvSpPr>
        <p:spPr>
          <a:xfrm>
            <a:off x="498720" y="1769800"/>
            <a:ext cx="13632900" cy="31416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498720" y="5043560"/>
            <a:ext cx="13632900" cy="20814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412750" lvl="0" marL="457200" rtl="0" algn="ctr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368300" lvl="1" marL="9144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 b="7038" l="68205" r="0" t="71620"/>
          <a:stretch/>
        </p:blipFill>
        <p:spPr>
          <a:xfrm>
            <a:off x="11234960" y="6751680"/>
            <a:ext cx="3162761" cy="11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498733" y="1191320"/>
            <a:ext cx="13632900" cy="32841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300"/>
              <a:buNone/>
              <a:defRPr sz="8300"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498720" y="4534600"/>
            <a:ext cx="13632900" cy="1268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7038" l="68205" r="0" t="71620"/>
          <a:stretch/>
        </p:blipFill>
        <p:spPr>
          <a:xfrm>
            <a:off x="11234960" y="6751680"/>
            <a:ext cx="3162761" cy="11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98720" y="3441360"/>
            <a:ext cx="13632900" cy="13470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7038" l="68205" r="0" t="71620"/>
          <a:stretch/>
        </p:blipFill>
        <p:spPr>
          <a:xfrm>
            <a:off x="11234960" y="6751680"/>
            <a:ext cx="3162761" cy="11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412750" lvl="0" marL="45720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 b="7038" l="68205" r="0" t="71620"/>
          <a:stretch/>
        </p:blipFill>
        <p:spPr>
          <a:xfrm>
            <a:off x="11234960" y="6751680"/>
            <a:ext cx="3162761" cy="11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98720" y="1843960"/>
            <a:ext cx="6399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7731840" y="1843960"/>
            <a:ext cx="6399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 b="7038" l="68205" r="0" t="71620"/>
          <a:stretch/>
        </p:blipFill>
        <p:spPr>
          <a:xfrm>
            <a:off x="11234960" y="6751680"/>
            <a:ext cx="3162761" cy="11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98720" y="888960"/>
            <a:ext cx="4492800" cy="12090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98720" y="2223360"/>
            <a:ext cx="4492800" cy="5087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784400" y="720240"/>
            <a:ext cx="10188600" cy="65454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1pPr>
            <a:lvl2pPr lvl="1" rt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2pPr>
            <a:lvl3pPr lvl="2" rt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3pPr>
            <a:lvl4pPr lvl="3" rt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4pPr>
            <a:lvl5pPr lvl="4" rt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5pPr>
            <a:lvl6pPr lvl="5" rt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6pPr>
            <a:lvl7pPr lvl="6" rt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7pPr>
            <a:lvl8pPr lvl="7" rt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8pPr>
            <a:lvl9pPr lvl="8" rtl="0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 b="7038" l="68205" r="0" t="71620"/>
          <a:stretch/>
        </p:blipFill>
        <p:spPr>
          <a:xfrm>
            <a:off x="11234960" y="6751680"/>
            <a:ext cx="3162761" cy="11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7315200" y="-200"/>
            <a:ext cx="73152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type="title"/>
          </p:nvPr>
        </p:nvSpPr>
        <p:spPr>
          <a:xfrm>
            <a:off x="424800" y="1973080"/>
            <a:ext cx="6472200" cy="23718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/>
        </p:txBody>
      </p:sp>
      <p:sp>
        <p:nvSpPr>
          <p:cNvPr id="49" name="Google Shape;49;p11"/>
          <p:cNvSpPr txBox="1"/>
          <p:nvPr>
            <p:ph idx="1" type="subTitle"/>
          </p:nvPr>
        </p:nvSpPr>
        <p:spPr>
          <a:xfrm>
            <a:off x="424800" y="4484920"/>
            <a:ext cx="6472200" cy="1976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7903200" y="1158520"/>
            <a:ext cx="6139200" cy="5912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indent="-412750" lvl="0" marL="45720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412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  <a:defRPr sz="2900">
                <a:solidFill>
                  <a:schemeClr val="dk2"/>
                </a:solidFill>
              </a:defRPr>
            </a:lvl1pPr>
            <a:lvl2pPr indent="-3683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2pPr>
            <a:lvl3pPr indent="-3683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3pPr>
            <a:lvl4pPr indent="-3683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4pPr>
            <a:lvl5pPr indent="-3683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5pPr>
            <a:lvl6pPr indent="-3683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6pPr>
            <a:lvl7pPr indent="-3683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7pPr>
            <a:lvl8pPr indent="-3683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8pPr>
            <a:lvl9pPr indent="-3683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rtl="0" algn="r">
              <a:buNone/>
              <a:defRPr sz="1600">
                <a:solidFill>
                  <a:schemeClr val="dk2"/>
                </a:solidFill>
              </a:defRPr>
            </a:lvl1pPr>
            <a:lvl2pPr lvl="1" rtl="0" algn="r">
              <a:buNone/>
              <a:defRPr sz="1600">
                <a:solidFill>
                  <a:schemeClr val="dk2"/>
                </a:solidFill>
              </a:defRPr>
            </a:lvl2pPr>
            <a:lvl3pPr lvl="2" rtl="0" algn="r">
              <a:buNone/>
              <a:defRPr sz="1600">
                <a:solidFill>
                  <a:schemeClr val="dk2"/>
                </a:solidFill>
              </a:defRPr>
            </a:lvl3pPr>
            <a:lvl4pPr lvl="3" rtl="0" algn="r">
              <a:buNone/>
              <a:defRPr sz="1600">
                <a:solidFill>
                  <a:schemeClr val="dk2"/>
                </a:solidFill>
              </a:defRPr>
            </a:lvl4pPr>
            <a:lvl5pPr lvl="4" rtl="0" algn="r">
              <a:buNone/>
              <a:defRPr sz="1600">
                <a:solidFill>
                  <a:schemeClr val="dk2"/>
                </a:solidFill>
              </a:defRPr>
            </a:lvl5pPr>
            <a:lvl6pPr lvl="5" rtl="0" algn="r">
              <a:buNone/>
              <a:defRPr sz="1600">
                <a:solidFill>
                  <a:schemeClr val="dk2"/>
                </a:solidFill>
              </a:defRPr>
            </a:lvl6pPr>
            <a:lvl7pPr lvl="6" rtl="0" algn="r">
              <a:buNone/>
              <a:defRPr sz="1600">
                <a:solidFill>
                  <a:schemeClr val="dk2"/>
                </a:solidFill>
              </a:defRPr>
            </a:lvl7pPr>
            <a:lvl8pPr lvl="7" rtl="0" algn="r">
              <a:buNone/>
              <a:defRPr sz="1600">
                <a:solidFill>
                  <a:schemeClr val="dk2"/>
                </a:solidFill>
              </a:defRPr>
            </a:lvl8pPr>
            <a:lvl9pPr lvl="8" rtl="0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9.jp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8.jp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498733" y="1191320"/>
            <a:ext cx="13632900" cy="32841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498720" y="4534600"/>
            <a:ext cx="13632900" cy="1268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8802" y="0"/>
            <a:ext cx="23597441" cy="13299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" name="Google Shape;7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769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337575" y="1191325"/>
            <a:ext cx="7952700" cy="30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4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49">
                <a:solidFill>
                  <a:schemeClr val="lt1"/>
                </a:solidFill>
              </a:rPr>
              <a:t>The Nitrogen Cycle: Exploring Life's Essential Journey</a:t>
            </a:r>
            <a:endParaRPr sz="524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7398950" y="4722425"/>
            <a:ext cx="5209500" cy="21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lt1"/>
                </a:solidFill>
              </a:rPr>
              <a:t>Discover the wonder of the nitrogen cycle and its impact on a classroom aquarium. Dive into the fascinating world of nitrogen transformations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8" name="Google Shape;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0" y="0"/>
            <a:ext cx="14630400" cy="8230314"/>
          </a:xfrm>
          <a:prstGeom prst="rect">
            <a:avLst/>
          </a:prstGeom>
          <a:solidFill>
            <a:srgbClr val="FFFFFF">
              <a:alpha val="74901"/>
            </a:srgbClr>
          </a:solidFill>
          <a:ln cap="flat" cmpd="sng" w="11425">
            <a:solidFill>
              <a:srgbClr val="FFFFFF">
                <a:alpha val="6392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0" name="Google Shape;8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4630400" cy="230207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>
            <a:off x="1128757" y="575633"/>
            <a:ext cx="87480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25"/>
              <a:buFont typeface="Arial"/>
              <a:buNone/>
            </a:pPr>
            <a:r>
              <a:t/>
            </a:r>
            <a:endParaRPr b="0" i="0" sz="3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7296745" y="4235529"/>
            <a:ext cx="36790" cy="3488412"/>
          </a:xfrm>
          <a:prstGeom prst="roundRect">
            <a:avLst>
              <a:gd fmla="val 225271" name="adj"/>
            </a:avLst>
          </a:prstGeom>
          <a:solidFill>
            <a:srgbClr val="99D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7522250" y="4568130"/>
            <a:ext cx="644485" cy="36790"/>
          </a:xfrm>
          <a:prstGeom prst="roundRect">
            <a:avLst>
              <a:gd fmla="val 225271" name="adj"/>
            </a:avLst>
          </a:prstGeom>
          <a:solidFill>
            <a:srgbClr val="99D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7107912" y="4379357"/>
            <a:ext cx="414338" cy="414338"/>
          </a:xfrm>
          <a:prstGeom prst="roundRect">
            <a:avLst>
              <a:gd fmla="val 20002" name="adj"/>
            </a:avLst>
          </a:prstGeom>
          <a:solidFill>
            <a:srgbClr val="CCEEFF"/>
          </a:solidFill>
          <a:ln cap="flat" cmpd="sng" w="11425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7257931" y="4413885"/>
            <a:ext cx="114300" cy="345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75"/>
              <a:buFont typeface="Arial"/>
              <a:buNone/>
            </a:pPr>
            <a:r>
              <a:rPr b="1" i="0" lang="en-US" sz="2175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17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8206021" y="3848125"/>
            <a:ext cx="41673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55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812"/>
              <a:buFont typeface="Arial"/>
              <a:buNone/>
            </a:pPr>
            <a:r>
              <a:rPr b="1" i="0" lang="en-US" sz="2313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Stage 1: Nitrogen Fixation</a:t>
            </a:r>
            <a:endParaRPr b="0" i="0" sz="231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8206025" y="4568125"/>
            <a:ext cx="56994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lang="en-US" sz="1750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Certain bacteria convert atmospheric nitrogen into a usable form, such as ammonia.</a:t>
            </a:r>
            <a:endParaRPr sz="1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50"/>
              <a:buFont typeface="Arial"/>
              <a:buNone/>
            </a:pPr>
            <a:r>
              <a:t/>
            </a:r>
            <a:endParaRPr sz="1800">
              <a:solidFill>
                <a:srgbClr val="272525"/>
              </a:solidFill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6463427" y="5488841"/>
            <a:ext cx="644485" cy="36790"/>
          </a:xfrm>
          <a:prstGeom prst="roundRect">
            <a:avLst>
              <a:gd fmla="val 225271" name="adj"/>
            </a:avLst>
          </a:prstGeom>
          <a:solidFill>
            <a:srgbClr val="99D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7107912" y="5300067"/>
            <a:ext cx="414338" cy="414338"/>
          </a:xfrm>
          <a:prstGeom prst="roundRect">
            <a:avLst>
              <a:gd fmla="val 20002" name="adj"/>
            </a:avLst>
          </a:prstGeom>
          <a:solidFill>
            <a:srgbClr val="CCEEFF"/>
          </a:solidFill>
          <a:ln cap="flat" cmpd="sng" w="11425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7235071" y="5334595"/>
            <a:ext cx="160020" cy="345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75"/>
              <a:buFont typeface="Arial"/>
              <a:buNone/>
            </a:pPr>
            <a:r>
              <a:rPr b="1" i="0" lang="en-US" sz="2175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17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2800879" y="5340300"/>
            <a:ext cx="35013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5055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812"/>
              <a:buFont typeface="Arial"/>
              <a:buNone/>
            </a:pPr>
            <a:r>
              <a:rPr b="1" i="0" lang="en-US" sz="2313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Stage 2: Nitrification</a:t>
            </a:r>
            <a:endParaRPr b="0" i="0" sz="231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1367476" y="6134000"/>
            <a:ext cx="53796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450"/>
              <a:buFont typeface="Arial"/>
              <a:buNone/>
            </a:pPr>
            <a:r>
              <a:rPr lang="en-US" sz="1750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Specialized bacteria transform ammonia into nitrite, and then into nitrate.</a:t>
            </a:r>
            <a:r>
              <a:rPr b="0" i="0" lang="en-US" sz="1800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7522250" y="6406098"/>
            <a:ext cx="644485" cy="36790"/>
          </a:xfrm>
          <a:prstGeom prst="roundRect">
            <a:avLst>
              <a:gd fmla="val 225271" name="adj"/>
            </a:avLst>
          </a:prstGeom>
          <a:solidFill>
            <a:srgbClr val="99D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7107912" y="6217325"/>
            <a:ext cx="414338" cy="414338"/>
          </a:xfrm>
          <a:prstGeom prst="roundRect">
            <a:avLst>
              <a:gd fmla="val 20002" name="adj"/>
            </a:avLst>
          </a:prstGeom>
          <a:solidFill>
            <a:srgbClr val="CCEEFF"/>
          </a:solidFill>
          <a:ln cap="flat" cmpd="sng" w="11425">
            <a:solidFill>
              <a:srgbClr val="99DD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7231261" y="6251853"/>
            <a:ext cx="167640" cy="345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175"/>
              <a:buFont typeface="Arial"/>
              <a:buNone/>
            </a:pPr>
            <a:r>
              <a:rPr b="1" i="0" lang="en-US" sz="2175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17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8327952" y="6257575"/>
            <a:ext cx="37983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55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812"/>
              <a:buFont typeface="Arial"/>
              <a:buNone/>
            </a:pPr>
            <a:r>
              <a:rPr b="1" i="0" lang="en-US" sz="2313" u="none" cap="none" strike="noStrik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Stage 3: Denitrification</a:t>
            </a:r>
            <a:endParaRPr b="0" i="0" sz="231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8328075" y="6705075"/>
            <a:ext cx="56994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lang="en-US" sz="1750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In oxygen-depleted environments, bacteria convert nitrate back into atmospheric nitrogen gas.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0" y="0"/>
            <a:ext cx="146304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25">
                <a:solidFill>
                  <a:schemeClr val="dk1"/>
                </a:solidFill>
              </a:rPr>
              <a:t>An Ocean of Transformation: Overview of the Nitrogen Cycle</a:t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9800"/>
            <a:ext cx="14325598" cy="61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8888" y="6728900"/>
            <a:ext cx="3188988" cy="15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1661352" y="473675"/>
            <a:ext cx="97893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Impact on Aquatic Creatures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4" name="Google Shape;11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0220" y="2518529"/>
            <a:ext cx="3481150" cy="215145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1760220" y="4947642"/>
            <a:ext cx="222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Balancing Act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1760220" y="5428059"/>
            <a:ext cx="34812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An imbalanced nitrogen cycle can lead to toxic ammonia and nitrite levels, harming fish and other aquatic organisms.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7" name="Google Shape;11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4625" y="2518529"/>
            <a:ext cx="3481150" cy="215145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>
            <a:off x="5574625" y="4947650"/>
            <a:ext cx="2976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Nature's Solution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5574625" y="5428059"/>
            <a:ext cx="34812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Plants help maintain water quality by utilizing nitrate as a nutrient source, reducing its concentration.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20" name="Google Shape;12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89031" y="2518529"/>
            <a:ext cx="3481150" cy="2151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/>
          <p:nvPr/>
        </p:nvSpPr>
        <p:spPr>
          <a:xfrm>
            <a:off x="9389031" y="4947642"/>
            <a:ext cx="222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Oxygen for Life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9389031" y="5428059"/>
            <a:ext cx="34812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The nitrogen cycle promotes the availability of oxygen-rich water, critical for the survival of aquatic creatures.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67500" y="6932050"/>
            <a:ext cx="2381100" cy="11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>
            <a:off x="833199" y="1151692"/>
            <a:ext cx="93063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Bacteria in the Transformation Process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833199" y="2873693"/>
            <a:ext cx="4542000" cy="2346300"/>
          </a:xfrm>
          <a:prstGeom prst="roundRect">
            <a:avLst>
              <a:gd fmla="val 5682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1055377" y="3095875"/>
            <a:ext cx="3310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Ammonia Oxidizers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1055370" y="3576280"/>
            <a:ext cx="40977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Bacteria, such as Nitrosomonas, convert toxic ammonia into nitrite through oxidation.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5597485" y="2873693"/>
            <a:ext cx="4542000" cy="2346300"/>
          </a:xfrm>
          <a:prstGeom prst="roundRect">
            <a:avLst>
              <a:gd fmla="val 5682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5819656" y="3095863"/>
            <a:ext cx="222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Nitrite Oxidizers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5819656" y="3576280"/>
            <a:ext cx="40977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Bacteria, like Nitrobacter, further oxidize nitrite into less harmful nitrate, completing the transformation process.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833199" y="5442228"/>
            <a:ext cx="9306300" cy="1635600"/>
          </a:xfrm>
          <a:prstGeom prst="roundRect">
            <a:avLst>
              <a:gd fmla="val 8151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1055378" y="5664400"/>
            <a:ext cx="40977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Denitrifying Bacteria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1055370" y="6144816"/>
            <a:ext cx="88620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In the absence of oxygen, denitrifying bacteria convert nitrate back into atmospheric nitrogen.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67500" y="6932050"/>
            <a:ext cx="2381100" cy="11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8" name="Google Shape;1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0" name="Google Shape;15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72800" y="0"/>
            <a:ext cx="36576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833199" y="1346121"/>
            <a:ext cx="93063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Monitoring - Key to Healthy Aquariums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833199" y="3241715"/>
            <a:ext cx="499800" cy="499800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1025962" y="3283387"/>
            <a:ext cx="114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624"/>
              <a:buFont typeface="Barlow"/>
              <a:buNone/>
            </a:pPr>
            <a:r>
              <a:rPr b="1" i="0" lang="en-US" sz="262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1555313" y="3318034"/>
            <a:ext cx="222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Ammonia Levels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1555313" y="3798451"/>
            <a:ext cx="38199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Regularly test ammonia levels using a reliable test kit to ensure they stay within safe limits.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5597485" y="3241715"/>
            <a:ext cx="499800" cy="499800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5755957" y="3283387"/>
            <a:ext cx="18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624"/>
              <a:buFont typeface="Barlow"/>
              <a:buNone/>
            </a:pPr>
            <a:r>
              <a:rPr b="1" i="0" lang="en-US" sz="262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6319600" y="3318025"/>
            <a:ext cx="3819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Nitrite and Nitrate Levels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6319599" y="3798451"/>
            <a:ext cx="38199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Monitor nitrite and nitrate concentrations weekly to identify potential imbalances and take corrective action.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833199" y="5615821"/>
            <a:ext cx="499800" cy="499800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991672" y="5657493"/>
            <a:ext cx="18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624"/>
              <a:buFont typeface="Barlow"/>
              <a:buNone/>
            </a:pPr>
            <a:r>
              <a:rPr b="1" i="0" lang="en-US" sz="262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1555313" y="5692140"/>
            <a:ext cx="222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Water Changes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1555313" y="6172557"/>
            <a:ext cx="85842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Frequent partial water changes help dilute harmful chemicals and maintain stable nitrogen levels.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67500" y="6932050"/>
            <a:ext cx="2381100" cy="11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0" name="Google Shape;17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1463670" y="728719"/>
            <a:ext cx="101040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Feeding Techniques for Optimal Nutrition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5768403" y="2671875"/>
            <a:ext cx="48231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624"/>
              <a:buFont typeface="Barlow"/>
              <a:buNone/>
            </a:pPr>
            <a:r>
              <a:rPr b="1" i="0" lang="en-US" sz="262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Quality Over Quantity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6670005" y="3428425"/>
            <a:ext cx="67248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Feed your aquatic creatures a balanced diet that meets their nutritional needs without overfeeding.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7394854" y="4372650"/>
            <a:ext cx="66258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Avoid overfeeding to minimize excess organic waste that can disrupt the nitrogen cycle.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5518196" y="5522693"/>
            <a:ext cx="2666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624"/>
              <a:buFont typeface="Barlow"/>
              <a:buNone/>
            </a:pPr>
            <a:r>
              <a:rPr b="1" i="0" lang="en-US" sz="262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Variety Is Key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6787602" y="6163125"/>
            <a:ext cx="52197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Rotate between different types of food to provide a diverse range of nutrients for your aquatic friends.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625" y="2671875"/>
            <a:ext cx="4823250" cy="48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67500" y="6932050"/>
            <a:ext cx="2381100" cy="11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5" name="Google Shape;1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/>
          <p:nvPr/>
        </p:nvSpPr>
        <p:spPr>
          <a:xfrm>
            <a:off x="-91450" y="9885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7" name="Google Shape;18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/>
          <p:nvPr/>
        </p:nvSpPr>
        <p:spPr>
          <a:xfrm>
            <a:off x="800249" y="1029001"/>
            <a:ext cx="60123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Managing Organic Waste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710801" y="2732104"/>
            <a:ext cx="71223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175" lvl="0" marL="34290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Montserrat"/>
              <a:buChar char="•"/>
            </a:pPr>
            <a:r>
              <a:rPr b="0" i="0" lang="en-US" sz="240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Remove excess food promptly to prevent its decomposition and the release of toxins.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710801" y="3902441"/>
            <a:ext cx="71223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175" lvl="0" marL="34290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Montserrat"/>
              <a:buChar char="•"/>
            </a:pPr>
            <a:r>
              <a:rPr b="0" i="0" lang="en-US" sz="240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Regularly clean the aquarium substrate and filter media to reduce the accumulation of organic waste.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800251" y="5748277"/>
            <a:ext cx="71223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175" lvl="0" marL="34290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Montserrat"/>
              <a:buChar char="•"/>
            </a:pPr>
            <a:r>
              <a:rPr b="0" i="0" lang="en-US" sz="240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Add beneficial bacteria supplements to aid in the breakdown of organic waste and maintain water quality.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67500" y="6932050"/>
            <a:ext cx="2381100" cy="11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98" name="Google Shape;19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00" name="Google Shape;20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>
              <a:alpha val="847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"/>
          <p:cNvSpPr/>
          <p:nvPr/>
        </p:nvSpPr>
        <p:spPr>
          <a:xfrm>
            <a:off x="1311970" y="363518"/>
            <a:ext cx="107289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4374"/>
              <a:buFont typeface="Barlow"/>
              <a:buNone/>
            </a:pPr>
            <a:r>
              <a:rPr b="1" i="0" lang="en-US" sz="437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Maintenance for a Harmonious Eco-Balance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7265313" y="2346722"/>
            <a:ext cx="99900" cy="4563900"/>
          </a:xfrm>
          <a:prstGeom prst="roundRect">
            <a:avLst>
              <a:gd fmla="val 133462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3"/>
          <p:cNvSpPr/>
          <p:nvPr/>
        </p:nvSpPr>
        <p:spPr>
          <a:xfrm>
            <a:off x="7565172" y="2720280"/>
            <a:ext cx="777600" cy="99900"/>
          </a:xfrm>
          <a:prstGeom prst="roundRect">
            <a:avLst>
              <a:gd fmla="val 133462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3"/>
          <p:cNvSpPr/>
          <p:nvPr/>
        </p:nvSpPr>
        <p:spPr>
          <a:xfrm>
            <a:off x="7065228" y="2520315"/>
            <a:ext cx="499800" cy="499800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"/>
          <p:cNvSpPr/>
          <p:nvPr/>
        </p:nvSpPr>
        <p:spPr>
          <a:xfrm>
            <a:off x="7257990" y="2561987"/>
            <a:ext cx="1143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624"/>
              <a:buFont typeface="Barlow"/>
              <a:buNone/>
            </a:pPr>
            <a:r>
              <a:rPr b="1" i="0" lang="en-US" sz="262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7812320" y="2596675"/>
            <a:ext cx="4332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Regular Water Testing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8537258" y="3049310"/>
            <a:ext cx="43329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Stay vigilant by regularly testing water parameters to detect any changes and address them promptly.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6287631" y="3831134"/>
            <a:ext cx="777600" cy="99900"/>
          </a:xfrm>
          <a:prstGeom prst="roundRect">
            <a:avLst>
              <a:gd fmla="val 133462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7065228" y="3631168"/>
            <a:ext cx="499800" cy="499800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3755848" y="3284071"/>
            <a:ext cx="222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Water Changes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1760226" y="3665825"/>
            <a:ext cx="54636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Perform regular partial water changes to maintain stable conditions and remove accumulated toxins.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7565172" y="4937700"/>
            <a:ext cx="777600" cy="99900"/>
          </a:xfrm>
          <a:prstGeom prst="roundRect">
            <a:avLst>
              <a:gd fmla="val 133462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7065228" y="4737735"/>
            <a:ext cx="499800" cy="499800"/>
          </a:xfrm>
          <a:prstGeom prst="roundRect">
            <a:avLst>
              <a:gd fmla="val 26667" name="adj"/>
            </a:avLst>
          </a:prstGeom>
          <a:solidFill>
            <a:srgbClr val="EEEF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7223775" y="5339582"/>
            <a:ext cx="18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624"/>
              <a:buFont typeface="Barlow"/>
              <a:buNone/>
            </a:pPr>
            <a:r>
              <a:rPr b="1" i="0" lang="en-US" sz="262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7896071" y="5408875"/>
            <a:ext cx="44949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187"/>
              <a:buFont typeface="Barlow"/>
              <a:buNone/>
            </a:pPr>
            <a:r>
              <a:rPr b="1" i="0" lang="en-US" sz="2187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Equipment Maintenance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8537258" y="5909280"/>
            <a:ext cx="4332900" cy="14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272525"/>
                </a:solidFill>
                <a:latin typeface="Montserrat"/>
                <a:ea typeface="Montserrat"/>
                <a:cs typeface="Montserrat"/>
                <a:sym typeface="Montserrat"/>
              </a:rPr>
              <a:t>Clean and maintain aquarium equipment, such as filters and aerators, to ensure optimal performance.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3435025" y="3249425"/>
            <a:ext cx="99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396AF1"/>
              </a:buClr>
              <a:buSzPts val="2624"/>
              <a:buFont typeface="Barlow"/>
              <a:buNone/>
            </a:pPr>
            <a:r>
              <a:rPr b="1" i="0" lang="en-US" sz="2624" u="none" cap="none" strike="noStrike">
                <a:solidFill>
                  <a:srgbClr val="396AF1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3"/>
          <p:cNvPicPr preferRelativeResize="0"/>
          <p:nvPr/>
        </p:nvPicPr>
        <p:blipFill rotWithShape="1">
          <a:blip r:embed="rId5">
            <a:alphaModFix/>
          </a:blip>
          <a:srcRect b="16562" l="10561" r="14159" t="23578"/>
          <a:stretch/>
        </p:blipFill>
        <p:spPr>
          <a:xfrm>
            <a:off x="1038175" y="4937710"/>
            <a:ext cx="3409676" cy="271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67500" y="6932050"/>
            <a:ext cx="2381100" cy="11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