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Roboto"/>
      <p:regular r:id="rId15"/>
      <p:bold r:id="rId16"/>
      <p:italic r:id="rId17"/>
      <p:boldItalic r:id="rId18"/>
    </p:embeddedFont>
    <p:embeddedFont>
      <p:font typeface="Red Hat Tex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gx/+rh+tyy+RXRFGV2YcZJDlE6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edHatText-bold.fntdata"/><Relationship Id="rId11" Type="http://schemas.openxmlformats.org/officeDocument/2006/relationships/slide" Target="slides/slide7.xml"/><Relationship Id="rId22" Type="http://schemas.openxmlformats.org/officeDocument/2006/relationships/font" Target="fonts/RedHatText-boldItalic.fntdata"/><Relationship Id="rId10" Type="http://schemas.openxmlformats.org/officeDocument/2006/relationships/slide" Target="slides/slide6.xml"/><Relationship Id="rId21" Type="http://schemas.openxmlformats.org/officeDocument/2006/relationships/font" Target="fonts/RedHatTex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Roboto-regular.fntdata"/><Relationship Id="rId14" Type="http://schemas.openxmlformats.org/officeDocument/2006/relationships/slide" Target="slides/slide10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5" Type="http://schemas.openxmlformats.org/officeDocument/2006/relationships/slide" Target="slides/slide1.xml"/><Relationship Id="rId19" Type="http://schemas.openxmlformats.org/officeDocument/2006/relationships/font" Target="fonts/RedHatText-regular.fntdata"/><Relationship Id="rId6" Type="http://schemas.openxmlformats.org/officeDocument/2006/relationships/slide" Target="slides/slide2.xml"/><Relationship Id="rId18" Type="http://schemas.openxmlformats.org/officeDocument/2006/relationships/font" Target="fonts/Robo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" name="Google Shape;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" name="Google Shape;2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b6ccb4108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b6ccb4108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2b6ccb41088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b6ccb41088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b6ccb41088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2b6ccb41088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b6ccb41088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b6ccb41088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2b6ccb41088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6ccb41088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6ccb41088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2b6ccb41088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6ccb41088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b6ccb41088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b6ccb41088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hyperlink" Target="https://gamma.app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5600" y="-2515277"/>
            <a:ext cx="19664731" cy="1074487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/>
          <p:nvPr/>
        </p:nvSpPr>
        <p:spPr>
          <a:xfrm>
            <a:off x="4939225" y="953800"/>
            <a:ext cx="8499000" cy="50925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" name="Google Shape;1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2000" y="-545025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"/>
          <p:cNvSpPr/>
          <p:nvPr/>
        </p:nvSpPr>
        <p:spPr>
          <a:xfrm>
            <a:off x="6319599" y="2262426"/>
            <a:ext cx="7477601" cy="1666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95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5249"/>
              <a:buFont typeface="Red Hat Text"/>
              <a:buNone/>
            </a:pPr>
            <a:r>
              <a:rPr b="0" i="0" lang="en-US" sz="5249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Introduction to Invertebrates</a:t>
            </a:r>
            <a:endParaRPr b="0" i="0" sz="5249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6319599" y="4262080"/>
            <a:ext cx="7477601" cy="1066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Invertebrates make up the vast majority of the animal kingdom, comprising a wide range of species without a backbone. They play crucial roles in ecosystems and exhibit fascinating diversity.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9" name="Google Shape;1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1" name="Google Shape;12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>
              <a:alpha val="84705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292414" y="526972"/>
            <a:ext cx="99336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1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Keeping Madagascar Hissing Cockroaches as Pets</a:t>
            </a:r>
            <a:endParaRPr b="1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4" name="Google Shape;12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8389" y="2947273"/>
            <a:ext cx="3311128" cy="88868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/>
          <p:nvPr/>
        </p:nvSpPr>
        <p:spPr>
          <a:xfrm>
            <a:off x="2570559" y="4169212"/>
            <a:ext cx="2221944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Enclosure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2570559" y="4649629"/>
            <a:ext cx="2866787" cy="14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Provide a spacious, well-ventilated enclosure with a substrate for burrowing and climbing opportunities.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27" name="Google Shape;127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9517" y="2947273"/>
            <a:ext cx="3311128" cy="88868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5881675" y="4169200"/>
            <a:ext cx="28668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Diet and Hydration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>
            <a:off x="5881687" y="4649629"/>
            <a:ext cx="2866787" cy="21324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Offer a varied diet of fruits, vegetables, and protein sources while ensuring access to clean water and maintaining proper humidity levels.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30" name="Google Shape;13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70645" y="2947273"/>
            <a:ext cx="3311247" cy="88868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/>
          <p:nvPr/>
        </p:nvSpPr>
        <p:spPr>
          <a:xfrm>
            <a:off x="9192825" y="4169200"/>
            <a:ext cx="34449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Environmental Conditions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9192816" y="4996815"/>
            <a:ext cx="2866906" cy="1777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Maintain a warm and relatively humid environment, mimicking their natural habitat, and ensure a secure lid to prevent escapes.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031700" y="7006675"/>
            <a:ext cx="2598700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" name="Google Shape;2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76778" y="491500"/>
            <a:ext cx="117498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1" i="0" lang="en-US" sz="51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Characteristics of Invertebrates</a:t>
            </a:r>
            <a:endParaRPr b="1" i="0" sz="51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348389" y="2416969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547104" y="2458641"/>
            <a:ext cx="102394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1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3206749" y="2493388"/>
            <a:ext cx="31290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Diversity of Forms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3070503" y="2973705"/>
            <a:ext cx="4133612" cy="14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Incredible</a:t>
            </a: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 variety of shapes, sizes, and body structures, from the delicate wings of butterflies to the armored exoskeletons of beetles.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7426285" y="2416969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584877" y="2458641"/>
            <a:ext cx="182642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2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8148400" y="2493300"/>
            <a:ext cx="4335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Adaptations for Survival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8148399" y="2973705"/>
            <a:ext cx="4133612" cy="1777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volved remarkable adaptations to thrive in diverse environments, including camouflage, stinging mechanisms, and various feeding strategies.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2348389" y="5146477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2500670" y="5188148"/>
            <a:ext cx="195382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3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070499" y="5222800"/>
            <a:ext cx="36060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Reproduction Strategies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070503" y="5703213"/>
            <a:ext cx="4133612" cy="14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eproduce in numerous ways, from simple asexual reproduction to complex courtship rituals and elaborate mating displays.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7426285" y="5146477"/>
            <a:ext cx="499943" cy="499943"/>
          </a:xfrm>
          <a:prstGeom prst="roundRect">
            <a:avLst>
              <a:gd fmla="val 26667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7573208" y="5188148"/>
            <a:ext cx="205978" cy="416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38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624"/>
              <a:buFont typeface="Red Hat Text"/>
              <a:buNone/>
            </a:pPr>
            <a:r>
              <a:rPr b="0" i="0" lang="en-US" sz="262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4</a:t>
            </a:r>
            <a:endParaRPr b="0" i="0" sz="26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8148401" y="5222800"/>
            <a:ext cx="43359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rPr b="1" i="0" lang="en-US" sz="2187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Ecological Niches</a:t>
            </a:r>
            <a:endParaRPr b="1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8148399" y="5703213"/>
            <a:ext cx="4133612" cy="14216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b="0" i="0" lang="en-US" sz="175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ccupy various ecological niches, fulfilling crucial roles as pollinators, decomposers, and primary producers in aquatic ecosystems.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1700" y="7006675"/>
            <a:ext cx="2598700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" name="Google Shape;5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715353" y="613650"/>
            <a:ext cx="122118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1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Importance of Invertebrates in the Ecosystem</a:t>
            </a:r>
            <a:endParaRPr b="1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715350" y="3502700"/>
            <a:ext cx="4795800" cy="4161600"/>
          </a:xfrm>
          <a:prstGeom prst="roundRect">
            <a:avLst>
              <a:gd fmla="val 4361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834600" y="3724875"/>
            <a:ext cx="4172700" cy="22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300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="0" i="0" lang="en-US" sz="30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rovide essential ecosystem services, such as nutrient recycling, pest control, and soil aeration.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6897926" y="3502700"/>
            <a:ext cx="5383800" cy="4086900"/>
          </a:xfrm>
          <a:prstGeom prst="roundRect">
            <a:avLst>
              <a:gd fmla="val 4361" name="adj"/>
            </a:avLst>
          </a:prstGeom>
          <a:solidFill>
            <a:srgbClr val="FFD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023931" y="3772275"/>
            <a:ext cx="45747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9942"/>
              </a:lnSpc>
              <a:spcBef>
                <a:spcPts val="0"/>
              </a:spcBef>
              <a:spcAft>
                <a:spcPts val="0"/>
              </a:spcAft>
              <a:buClr>
                <a:srgbClr val="3B3535"/>
              </a:buClr>
              <a:buSzPts val="1750"/>
              <a:buFont typeface="Roboto"/>
              <a:buNone/>
            </a:pPr>
            <a:r>
              <a:rPr lang="en-US" sz="300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b="0" i="0" lang="en-US" sz="3000" u="none" cap="none" strike="noStrike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undamental links in food webs, serving as prey for numerous predators and helping regulate population dynamics.</a:t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8" name="Google Shape;58;p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42153" y="7589520"/>
            <a:ext cx="2296807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31700" y="7006675"/>
            <a:ext cx="2598700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2b6ccb4108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037549" cy="752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2b6ccb41088_0_8"/>
          <p:cNvSpPr txBox="1"/>
          <p:nvPr/>
        </p:nvSpPr>
        <p:spPr>
          <a:xfrm>
            <a:off x="11496300" y="476875"/>
            <a:ext cx="31341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Is this an </a:t>
            </a:r>
            <a:r>
              <a:rPr lang="en-US" sz="3600"/>
              <a:t>invertebrate</a:t>
            </a:r>
            <a:r>
              <a:rPr lang="en-US" sz="3600"/>
              <a:t>?</a:t>
            </a:r>
            <a:endParaRPr sz="3600"/>
          </a:p>
        </p:txBody>
      </p:sp>
      <p:pic>
        <p:nvPicPr>
          <p:cNvPr id="67" name="Google Shape;67;g2b6ccb41088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6300" y="6294854"/>
            <a:ext cx="3134100" cy="147487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2b6ccb41088_0_8"/>
          <p:cNvSpPr txBox="1"/>
          <p:nvPr/>
        </p:nvSpPr>
        <p:spPr>
          <a:xfrm>
            <a:off x="152400" y="7029975"/>
            <a:ext cx="43092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https://cdn.pixabay.com/photo/2021/02/14/20/12/madagascar-hissing-cockroach-6015722_1280.jpg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b6ccb41088_0_17"/>
          <p:cNvSpPr txBox="1"/>
          <p:nvPr/>
        </p:nvSpPr>
        <p:spPr>
          <a:xfrm>
            <a:off x="272500" y="2435550"/>
            <a:ext cx="5058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Large cockroaches (2-3 inches long and 1 inch wide)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Native to the island of Madagascar, off the coast of Africa.</a:t>
            </a:r>
            <a:endParaRPr sz="3600"/>
          </a:p>
        </p:txBody>
      </p:sp>
      <p:sp>
        <p:nvSpPr>
          <p:cNvPr id="75" name="Google Shape;75;g2b6ccb41088_0_17"/>
          <p:cNvSpPr txBox="1"/>
          <p:nvPr/>
        </p:nvSpPr>
        <p:spPr>
          <a:xfrm>
            <a:off x="0" y="0"/>
            <a:ext cx="98445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74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Overview of Madagascar Hissing Cockroaches</a:t>
            </a:r>
            <a:endParaRPr b="1" sz="437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g2b6ccb41088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875" y="1426125"/>
            <a:ext cx="8950526" cy="46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b6ccb41088_0_17"/>
          <p:cNvSpPr txBox="1"/>
          <p:nvPr/>
        </p:nvSpPr>
        <p:spPr>
          <a:xfrm>
            <a:off x="7136375" y="6659475"/>
            <a:ext cx="71193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google.com/maps/vt/data=tYiphr9GfcpGGAJlekRnl2gaWTUoJWdE6Nbr8jjos7-9OxkMJO6n0mj-2yjJN-fZJVLVCIx_c6W8hNm8sHlvq48_H-753xRBz1RGi-_r3OgyYxMYuZXXT7jeCWwVuy7n6wgx4QAMV50xkKD43lb9GGEY1JioDr6L975kLUe-UrdL0_yn1HqescvZJEAUE4xJCgSabnyvNcT6hpwgfczH_xH0spOey5SpwRdnb7Blm2DvoevhaOJJEJKF0KGimbKnPatfgiK3SG4DrduqUlZunpcB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b6ccb41088_0_30"/>
          <p:cNvSpPr txBox="1"/>
          <p:nvPr/>
        </p:nvSpPr>
        <p:spPr>
          <a:xfrm>
            <a:off x="391800" y="2997600"/>
            <a:ext cx="94527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Males 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prominent protrusions on the thorax, which are called pronotal humps. 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brushier antennae.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Females 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small bumps or none, with a much smoother thorax. </a:t>
            </a:r>
            <a:endParaRPr sz="3600"/>
          </a:p>
        </p:txBody>
      </p:sp>
      <p:sp>
        <p:nvSpPr>
          <p:cNvPr id="84" name="Google Shape;84;g2b6ccb41088_0_30"/>
          <p:cNvSpPr txBox="1"/>
          <p:nvPr/>
        </p:nvSpPr>
        <p:spPr>
          <a:xfrm>
            <a:off x="0" y="0"/>
            <a:ext cx="98445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74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Overview of Madagascar Hissing Cockroaches</a:t>
            </a:r>
            <a:endParaRPr b="1" sz="437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g2b6ccb41088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4375" y="1327600"/>
            <a:ext cx="4481099" cy="458578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2b6ccb41088_0_30"/>
          <p:cNvSpPr txBox="1"/>
          <p:nvPr/>
        </p:nvSpPr>
        <p:spPr>
          <a:xfrm>
            <a:off x="10031800" y="6523225"/>
            <a:ext cx="3201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https://i.imgur.com/hShGs8q.jpg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6ccb41088_0_50"/>
          <p:cNvSpPr txBox="1"/>
          <p:nvPr/>
        </p:nvSpPr>
        <p:spPr>
          <a:xfrm>
            <a:off x="4956350" y="1328475"/>
            <a:ext cx="94527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/>
              <a:t>Average lifespan in </a:t>
            </a:r>
            <a:r>
              <a:rPr lang="en-US" sz="3600"/>
              <a:t>the</a:t>
            </a:r>
            <a:r>
              <a:rPr lang="en-US" sz="3600"/>
              <a:t> wild: 2 to 5 years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/>
              <a:t>Size: 2 to 3 inches long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/>
              <a:t>Weight: Up to 0.8 ounces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Color: shiny brown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Wingless</a:t>
            </a:r>
            <a:endParaRPr sz="36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-US" sz="3600"/>
              <a:t>They are NOT pests and do not live in human dwellings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93" name="Google Shape;93;g2b6ccb41088_0_50"/>
          <p:cNvSpPr txBox="1"/>
          <p:nvPr/>
        </p:nvSpPr>
        <p:spPr>
          <a:xfrm>
            <a:off x="0" y="0"/>
            <a:ext cx="98445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74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Overview of Madagascar Hissing Cockroaches</a:t>
            </a:r>
            <a:endParaRPr b="1" sz="437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b6ccb41088_0_50"/>
          <p:cNvSpPr txBox="1"/>
          <p:nvPr/>
        </p:nvSpPr>
        <p:spPr>
          <a:xfrm>
            <a:off x="1004900" y="6778700"/>
            <a:ext cx="32019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https://the-dro.com/wp-content/uploads/2017/03/hisser-roach-header-banner.jpg</a:t>
            </a:r>
            <a:endParaRPr/>
          </a:p>
        </p:txBody>
      </p:sp>
      <p:pic>
        <p:nvPicPr>
          <p:cNvPr id="95" name="Google Shape;95;g2b6ccb41088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2652400"/>
            <a:ext cx="4651551" cy="23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6ccb41088_0_42"/>
          <p:cNvSpPr txBox="1"/>
          <p:nvPr/>
        </p:nvSpPr>
        <p:spPr>
          <a:xfrm>
            <a:off x="340700" y="1699500"/>
            <a:ext cx="12654600" cy="60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How do they hiss?</a:t>
            </a: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 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P</a:t>
            </a: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ush air forcefully through small openings through which air is taken into the trachea. 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●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Why do they hiss?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Males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2" marL="13716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■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Defense - to avoid predators and to defend territories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2" marL="13716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■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Communication - to signal danger, for example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2" marL="13716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■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Courtship and mating</a:t>
            </a:r>
            <a:endParaRPr sz="3600">
              <a:solidFill>
                <a:srgbClr val="424240"/>
              </a:solidFill>
              <a:highlight>
                <a:srgbClr val="FEFDFA"/>
              </a:highlight>
            </a:endParaRPr>
          </a:p>
          <a:p>
            <a:pPr indent="-457200" lvl="1" marL="914400" rtl="0" algn="l">
              <a:spcBef>
                <a:spcPts val="0"/>
              </a:spcBef>
              <a:spcAft>
                <a:spcPts val="0"/>
              </a:spcAft>
              <a:buClr>
                <a:srgbClr val="424240"/>
              </a:buClr>
              <a:buSzPts val="3600"/>
              <a:buChar char="○"/>
            </a:pP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Females and nymphs hiss only when disturbed.</a:t>
            </a:r>
            <a:r>
              <a:rPr lang="en-US" sz="3600">
                <a:solidFill>
                  <a:srgbClr val="424240"/>
                </a:solidFill>
                <a:highlight>
                  <a:srgbClr val="FEFDFA"/>
                </a:highlight>
              </a:rPr>
              <a:t> </a:t>
            </a:r>
            <a:endParaRPr sz="3600"/>
          </a:p>
        </p:txBody>
      </p:sp>
      <p:sp>
        <p:nvSpPr>
          <p:cNvPr id="102" name="Google Shape;102;g2b6ccb41088_0_42"/>
          <p:cNvSpPr txBox="1"/>
          <p:nvPr/>
        </p:nvSpPr>
        <p:spPr>
          <a:xfrm>
            <a:off x="0" y="0"/>
            <a:ext cx="9844500" cy="1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74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Overview of Madagascar Hissing Cockroaches</a:t>
            </a:r>
            <a:endParaRPr b="1" sz="437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8" name="Google Shape;1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"/>
          <p:cNvSpPr/>
          <p:nvPr/>
        </p:nvSpPr>
        <p:spPr>
          <a:xfrm>
            <a:off x="355680" y="337350"/>
            <a:ext cx="142746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4374"/>
              <a:buFont typeface="Red Hat Text"/>
              <a:buNone/>
            </a:pPr>
            <a:r>
              <a:rPr b="1" i="0" lang="en-US" sz="4374" u="none" cap="none" strike="noStrike">
                <a:solidFill>
                  <a:srgbClr val="1F1E1E"/>
                </a:solidFill>
                <a:latin typeface="Red Hat Text"/>
                <a:ea typeface="Red Hat Text"/>
                <a:cs typeface="Red Hat Text"/>
                <a:sym typeface="Red Hat Text"/>
              </a:rPr>
              <a:t>Role of Madagascar Hissing Cockroaches in the Ecosystem</a:t>
            </a:r>
            <a:endParaRPr b="1" i="0" sz="437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/>
          <p:nvPr/>
        </p:nvSpPr>
        <p:spPr>
          <a:xfrm>
            <a:off x="355671" y="2417775"/>
            <a:ext cx="12878100" cy="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</a:t>
            </a:r>
            <a:r>
              <a:rPr lang="en-US" sz="30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ive on forest floors, among  leaf litter, logs, and other detritus. </a:t>
            </a:r>
            <a:endParaRPr sz="300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rgbClr val="333333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At night, they become more active and scavenge for meals, feeding primarily on fruit or plant materials.</a:t>
            </a:r>
            <a:endParaRPr sz="300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Play a vital role as detritivores, aiding in the decomposition of organic matter and nutrient cycling in their natural habitats.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3000">
                <a:solidFill>
                  <a:srgbClr val="3B3535"/>
                </a:solidFill>
                <a:latin typeface="Roboto"/>
                <a:ea typeface="Roboto"/>
                <a:cs typeface="Roboto"/>
                <a:sym typeface="Roboto"/>
              </a:rPr>
              <a:t>Contribute to approximately 92% of the decomposition process in their ecosystems, ensuring the breakdown of decaying plant and animal material.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333333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8621316" y="4746784"/>
            <a:ext cx="2520910" cy="3471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11"/>
              </a:lnSpc>
              <a:spcBef>
                <a:spcPts val="0"/>
              </a:spcBef>
              <a:spcAft>
                <a:spcPts val="0"/>
              </a:spcAft>
              <a:buClr>
                <a:srgbClr val="1F1E1E"/>
              </a:buClr>
              <a:buSzPts val="2187"/>
              <a:buFont typeface="Red Hat Text"/>
              <a:buNone/>
            </a:pPr>
            <a:r>
              <a:t/>
            </a:r>
            <a:endParaRPr b="0" i="0" sz="21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1700" y="7006675"/>
            <a:ext cx="2598700" cy="122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2024-02-05T22:22:51Z</dcterms:created>
  <dc:creator>PptxGenJS</dc:creator>
</cp:coreProperties>
</file>