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8229600" cx="14630400"/>
  <p:notesSz cx="8229600" cy="14630400"/>
  <p:embeddedFontLst>
    <p:embeddedFont>
      <p:font typeface="Barl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1OG1wP64oAQMRhhJ94Hckbn1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.fntdata"/><Relationship Id="rId11" Type="http://schemas.openxmlformats.org/officeDocument/2006/relationships/slide" Target="slides/slide7.xml"/><Relationship Id="rId22" Type="http://schemas.openxmlformats.org/officeDocument/2006/relationships/font" Target="fonts/Barlow-boldItalic.fntdata"/><Relationship Id="rId10" Type="http://schemas.openxmlformats.org/officeDocument/2006/relationships/slide" Target="slides/slide6.xml"/><Relationship Id="rId21" Type="http://schemas.openxmlformats.org/officeDocument/2006/relationships/font" Target="fonts/Barlow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Barl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6f1738b65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6f1738b65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66f1738b65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6f1738b65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6f1738b65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66f1738b65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4af5b768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4af5b768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b4af5b768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4af5b768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4af5b768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b4af5b768c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4af5b768c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4af5b768c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b4af5b768c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6f1738b6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g266f1738b6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266f1738b65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6f1738b6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266f1738b6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266f1738b65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6f1738b65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266f1738b65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66f1738b65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6f1738b65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66f1738b65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66f1738b65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12225" y="7044575"/>
            <a:ext cx="2518175" cy="11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etsintheclassroom.org/wp-content/uploads/2017/08/Kenny-Coogan-Guinea-Pig-Genetics-6th-9th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amma.app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amma.app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2350" y="-85150"/>
            <a:ext cx="15280452" cy="8349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descr="preencoded.png" id="18" name="Google Shape;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33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367700" y="769125"/>
            <a:ext cx="9075600" cy="5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49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Introduction to Genes and Heredity…</a:t>
            </a:r>
            <a:endParaRPr b="1" sz="7249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49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using our class guinea pig!</a:t>
            </a:r>
            <a:endParaRPr b="1"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6f1738b65_0_93"/>
          <p:cNvSpPr txBox="1"/>
          <p:nvPr/>
        </p:nvSpPr>
        <p:spPr>
          <a:xfrm>
            <a:off x="0" y="0"/>
            <a:ext cx="1096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Inheritance Patterns</a:t>
            </a:r>
            <a:endParaRPr/>
          </a:p>
        </p:txBody>
      </p:sp>
      <p:sp>
        <p:nvSpPr>
          <p:cNvPr id="125" name="Google Shape;125;g266f1738b65_0_93"/>
          <p:cNvSpPr txBox="1"/>
          <p:nvPr/>
        </p:nvSpPr>
        <p:spPr>
          <a:xfrm>
            <a:off x="533400" y="1295400"/>
            <a:ext cx="49023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</a:rPr>
              <a:t>Recessive Inheritance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An </a:t>
            </a:r>
            <a:r>
              <a:rPr lang="en-US" sz="3000">
                <a:solidFill>
                  <a:schemeClr val="lt1"/>
                </a:solidFill>
              </a:rPr>
              <a:t>individual</a:t>
            </a:r>
            <a:r>
              <a:rPr lang="en-US" sz="3000">
                <a:solidFill>
                  <a:schemeClr val="lt1"/>
                </a:solidFill>
              </a:rPr>
              <a:t> must inherit two copies of the recessive allele to be able to exhibit the phenotype.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26" name="Google Shape;126;g266f1738b65_0_93"/>
          <p:cNvSpPr txBox="1"/>
          <p:nvPr/>
        </p:nvSpPr>
        <p:spPr>
          <a:xfrm>
            <a:off x="7315200" y="1739900"/>
            <a:ext cx="6497700" cy="4068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Example: If both </a:t>
            </a:r>
            <a:r>
              <a:rPr lang="en-US" sz="3000">
                <a:solidFill>
                  <a:schemeClr val="lt1"/>
                </a:solidFill>
              </a:rPr>
              <a:t>parents</a:t>
            </a:r>
            <a:r>
              <a:rPr lang="en-US" sz="3000">
                <a:solidFill>
                  <a:schemeClr val="lt1"/>
                </a:solidFill>
              </a:rPr>
              <a:t> of a guinea pig are brown, a recessive trait,the baby will be brown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BUT…the parents </a:t>
            </a:r>
            <a:r>
              <a:rPr lang="en-US" sz="3000">
                <a:solidFill>
                  <a:schemeClr val="lt1"/>
                </a:solidFill>
              </a:rPr>
              <a:t>might have</a:t>
            </a:r>
            <a:r>
              <a:rPr lang="en-US" sz="3000">
                <a:solidFill>
                  <a:schemeClr val="lt1"/>
                </a:solidFill>
              </a:rPr>
              <a:t> a phenotype of black fur and yet carry the brown allele. If they both contribute the </a:t>
            </a:r>
            <a:r>
              <a:rPr lang="en-US" sz="3000">
                <a:solidFill>
                  <a:schemeClr val="lt1"/>
                </a:solidFill>
              </a:rPr>
              <a:t>brown</a:t>
            </a:r>
            <a:r>
              <a:rPr lang="en-US" sz="3000">
                <a:solidFill>
                  <a:schemeClr val="lt1"/>
                </a:solidFill>
              </a:rPr>
              <a:t> allele, then the baby </a:t>
            </a:r>
            <a:r>
              <a:rPr lang="en-US" sz="3000">
                <a:solidFill>
                  <a:schemeClr val="lt1"/>
                </a:solidFill>
              </a:rPr>
              <a:t>will be</a:t>
            </a:r>
            <a:r>
              <a:rPr lang="en-US" sz="3000">
                <a:solidFill>
                  <a:schemeClr val="lt1"/>
                </a:solidFill>
              </a:rPr>
              <a:t> brown.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27" name="Google Shape;127;g266f1738b65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100" y="4927700"/>
            <a:ext cx="4038599" cy="274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6f1738b65_0_104"/>
          <p:cNvSpPr txBox="1"/>
          <p:nvPr/>
        </p:nvSpPr>
        <p:spPr>
          <a:xfrm>
            <a:off x="0" y="0"/>
            <a:ext cx="671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Inheritance Patterns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" name="Google Shape;134;g266f1738b65_0_104"/>
          <p:cNvSpPr txBox="1"/>
          <p:nvPr/>
        </p:nvSpPr>
        <p:spPr>
          <a:xfrm>
            <a:off x="817525" y="1328500"/>
            <a:ext cx="75792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Incomplete Dominance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Both alleles contribute to the phenotype - </a:t>
            </a:r>
            <a:r>
              <a:rPr lang="en-US" sz="3000">
                <a:solidFill>
                  <a:schemeClr val="lt1"/>
                </a:solidFill>
              </a:rPr>
              <a:t>neither</a:t>
            </a:r>
            <a:r>
              <a:rPr lang="en-US" sz="3000">
                <a:solidFill>
                  <a:schemeClr val="lt1"/>
                </a:solidFill>
              </a:rPr>
              <a:t> is dominant or recessive. The resulting phenotype shows a combination of the trait.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For </a:t>
            </a:r>
            <a:r>
              <a:rPr lang="en-US" sz="3000">
                <a:solidFill>
                  <a:schemeClr val="lt1"/>
                </a:solidFill>
              </a:rPr>
              <a:t>example</a:t>
            </a:r>
            <a:r>
              <a:rPr lang="en-US" sz="3000">
                <a:solidFill>
                  <a:schemeClr val="lt1"/>
                </a:solidFill>
              </a:rPr>
              <a:t>, in guinea pigs, a Roan Coat occurs when both the agouti and solid coat alleles are present. It results in a coat with a mixture of agouti and solid hairs, creating a speckled or brindled appearance. 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35" name="Google Shape;135;g266f1738b65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125" y="152400"/>
            <a:ext cx="5928875" cy="401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66f1738b65_0_104"/>
          <p:cNvSpPr txBox="1"/>
          <p:nvPr/>
        </p:nvSpPr>
        <p:spPr>
          <a:xfrm>
            <a:off x="9503800" y="4275025"/>
            <a:ext cx="485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https://www.omlet.co.uk/images/cache/850/575/Brindle-guinea-pig.webp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4af5b768c_0_0"/>
          <p:cNvSpPr txBox="1"/>
          <p:nvPr/>
        </p:nvSpPr>
        <p:spPr>
          <a:xfrm>
            <a:off x="0" y="0"/>
            <a:ext cx="769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Inheritance Patterns</a:t>
            </a:r>
            <a:endParaRPr/>
          </a:p>
        </p:txBody>
      </p:sp>
      <p:sp>
        <p:nvSpPr>
          <p:cNvPr id="143" name="Google Shape;143;g2b4af5b768c_0_0"/>
          <p:cNvSpPr txBox="1"/>
          <p:nvPr/>
        </p:nvSpPr>
        <p:spPr>
          <a:xfrm>
            <a:off x="391725" y="1243325"/>
            <a:ext cx="5484300" cy="20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X Linked </a:t>
            </a:r>
            <a:r>
              <a:rPr lang="en-US" sz="3000">
                <a:solidFill>
                  <a:schemeClr val="lt1"/>
                </a:solidFill>
              </a:rPr>
              <a:t>Inheritance--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the inheritance of </a:t>
            </a:r>
            <a:r>
              <a:rPr lang="en-US" sz="3000">
                <a:solidFill>
                  <a:schemeClr val="lt1"/>
                </a:solidFill>
              </a:rPr>
              <a:t>genes</a:t>
            </a:r>
            <a:r>
              <a:rPr lang="en-US" sz="3000">
                <a:solidFill>
                  <a:schemeClr val="lt1"/>
                </a:solidFill>
              </a:rPr>
              <a:t> located on the X </a:t>
            </a:r>
            <a:r>
              <a:rPr lang="en-US" sz="3000">
                <a:solidFill>
                  <a:schemeClr val="lt1"/>
                </a:solidFill>
              </a:rPr>
              <a:t>chromosome. It usually shows different inheritance patterns in males and females due to the presence of one X chromosome and two X chromosomes in the female.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  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44" name="Google Shape;144;g2b4af5b768c_0_0"/>
          <p:cNvSpPr txBox="1"/>
          <p:nvPr/>
        </p:nvSpPr>
        <p:spPr>
          <a:xfrm>
            <a:off x="6897925" y="681275"/>
            <a:ext cx="6046200" cy="56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Coat Color in Males: Guinea pigs have a sex chromosome system similar to humans (XX females, XY males). Genes located on the X chromosome can exhibit X-linked inheritance, where males only have one copy of the X chromosome and express any alleles present on it.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Females can be homozygous for orange fur, or can carry the gene without expressing it.Males can only be orange (Oo) if they inherit the orange allele from their mother.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145" name="Google Shape;145;g2b4af5b768c_0_0"/>
          <p:cNvPicPr preferRelativeResize="0"/>
          <p:nvPr/>
        </p:nvPicPr>
        <p:blipFill rotWithShape="1">
          <a:blip r:embed="rId3">
            <a:alphaModFix/>
          </a:blip>
          <a:srcRect b="16306" l="26025" r="18637" t="29138"/>
          <a:stretch/>
        </p:blipFill>
        <p:spPr>
          <a:xfrm>
            <a:off x="3031675" y="5484275"/>
            <a:ext cx="3406400" cy="25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b4af5b768c_0_0"/>
          <p:cNvSpPr txBox="1"/>
          <p:nvPr/>
        </p:nvSpPr>
        <p:spPr>
          <a:xfrm>
            <a:off x="6829800" y="6863850"/>
            <a:ext cx="21120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https://www.omlet.us/images/originals/Self-guinea-pig.jpg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4af5b768c_0_16"/>
          <p:cNvSpPr txBox="1"/>
          <p:nvPr/>
        </p:nvSpPr>
        <p:spPr>
          <a:xfrm>
            <a:off x="1515850" y="340650"/>
            <a:ext cx="63018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Punnett Squares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53" name="Google Shape;153;g2b4af5b768c_0_16"/>
          <p:cNvSpPr/>
          <p:nvPr/>
        </p:nvSpPr>
        <p:spPr>
          <a:xfrm>
            <a:off x="625725" y="1549950"/>
            <a:ext cx="4756500" cy="4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Punnett squares are a visual tool used to predict the possible genetic outcomes of a cross between two individuals. They allow us to determine the probability of different genotypes and phenotypes in the offspring.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b4af5b768c_0_16"/>
          <p:cNvSpPr/>
          <p:nvPr/>
        </p:nvSpPr>
        <p:spPr>
          <a:xfrm>
            <a:off x="8627725" y="340650"/>
            <a:ext cx="5679300" cy="22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In a Punnett square, the alleles of the parents are represented in a grid, and by combining the alleles from the parents, we can determine the possible combinations of alleles in the offspring.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b4af5b768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975" y="3642300"/>
            <a:ext cx="3290950" cy="428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4af5b768c_0_30"/>
          <p:cNvSpPr txBox="1"/>
          <p:nvPr/>
        </p:nvSpPr>
        <p:spPr>
          <a:xfrm>
            <a:off x="1023850" y="727475"/>
            <a:ext cx="11801100" cy="6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Please go to: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Guinea Pig Genes:</a:t>
            </a:r>
            <a:r>
              <a:rPr lang="en-US" sz="4800">
                <a:solidFill>
                  <a:schemeClr val="lt1"/>
                </a:solidFill>
              </a:rPr>
              <a:t> 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to practice Punnett Squares with Guinea Pigs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580551" y="630482"/>
            <a:ext cx="86793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The Guinea Pig as a Model Organism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1534325" y="2817025"/>
            <a:ext cx="3251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87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Diverse Genetics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50250" y="4817075"/>
            <a:ext cx="5624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750"/>
              <a:buFont typeface="Barlow"/>
              <a:buNone/>
            </a:pPr>
            <a:r>
              <a:rPr b="0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The guinea pig exhibits a broad range of genetic traits, making it an ideal model for studying heredity and genetic diversity.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9800" y="426576"/>
            <a:ext cx="3921823" cy="29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850" y="4472550"/>
            <a:ext cx="4626565" cy="34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2713" y="2241738"/>
            <a:ext cx="3789372" cy="20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408773" y="427675"/>
            <a:ext cx="131316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62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Basic Building Blocks of Inheritance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4877805" y="2035313"/>
            <a:ext cx="3314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3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DNA Structure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8192196" y="1648712"/>
            <a:ext cx="60618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Deoxyribonucleic acid (DNA) is a molecule that carries most of the genetic instructions used in the development, functioning, and reproduction of all living things. It is a double-stranded helix shape, resembling a twisted ladder.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5722751" y="6704175"/>
            <a:ext cx="7170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24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Each "rung" of the ladder is made up of a pair of nitrogenous bases, which can be either adenine (A), thymine (T), cytosine (C), or guanine (G). These bases are held together by hydrogen bonds, with A always pairing with T, and C always pairing with G. The order of these base pairs along the DNA strand determines the genetic code.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80" y="2699612"/>
            <a:ext cx="5339418" cy="400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66f1738b65_0_12"/>
          <p:cNvSpPr/>
          <p:nvPr/>
        </p:nvSpPr>
        <p:spPr>
          <a:xfrm>
            <a:off x="408773" y="427675"/>
            <a:ext cx="131316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62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Basic Building Blocks of Inheritance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g266f1738b65_0_12"/>
          <p:cNvSpPr/>
          <p:nvPr/>
        </p:nvSpPr>
        <p:spPr>
          <a:xfrm>
            <a:off x="4877805" y="2035313"/>
            <a:ext cx="3314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3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DNA Structure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266f1738b65_0_12"/>
          <p:cNvSpPr/>
          <p:nvPr/>
        </p:nvSpPr>
        <p:spPr>
          <a:xfrm>
            <a:off x="6199650" y="3195600"/>
            <a:ext cx="75963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24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Each "rung" of the ladder is made up of a pair of nitrogenous bases, which can be either adenine (A), thymine (T), cytosine (C), or guanine (G). These bases are held together by hydrogen bonds, with A always pairing with T, and C always pairing with G. The order of these base pairs along the DNA strand determines the genetic code.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9" name="Google Shape;49;g266f1738b65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6" y="1966717"/>
            <a:ext cx="6061709" cy="63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987851" y="852500"/>
            <a:ext cx="123141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8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Understanding Genetics: Inheritance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834550" y="2146450"/>
            <a:ext cx="67788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1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63"/>
              <a:buFont typeface="Barlow"/>
              <a:buNone/>
            </a:pPr>
            <a:r>
              <a:rPr b="0" i="0" lang="en-US" sz="3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Traits are passed down from parents to their offspring through the inheritance of genes. The specific combination of genes inherited from both parents determines the unique traits of an individual.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7" name="Google Shape;57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2153" y="7589520"/>
            <a:ext cx="2296807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3350" y="2302675"/>
            <a:ext cx="7051667" cy="423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6f1738b65_0_22"/>
          <p:cNvSpPr/>
          <p:nvPr/>
        </p:nvSpPr>
        <p:spPr>
          <a:xfrm>
            <a:off x="987851" y="852500"/>
            <a:ext cx="123141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8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Understanding Genetics: </a:t>
            </a:r>
            <a:r>
              <a:rPr b="1"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</a:t>
            </a: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hysical Traits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266f1738b65_0_22"/>
          <p:cNvSpPr/>
          <p:nvPr/>
        </p:nvSpPr>
        <p:spPr>
          <a:xfrm>
            <a:off x="345275" y="2137425"/>
            <a:ext cx="41511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1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63"/>
              <a:buFont typeface="Barlow"/>
              <a:buNone/>
            </a:pPr>
            <a:r>
              <a:rPr b="0" i="0" lang="en-US" sz="2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Genes play a crucial role in determining our physical traits. These traits can include things like hair color, eye color, height, and even certain predispositions to diseases.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266f1738b65_0_22"/>
          <p:cNvSpPr/>
          <p:nvPr/>
        </p:nvSpPr>
        <p:spPr>
          <a:xfrm>
            <a:off x="5409945" y="2137425"/>
            <a:ext cx="39978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1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63"/>
              <a:buFont typeface="Barlow"/>
              <a:buNone/>
            </a:pPr>
            <a:r>
              <a:rPr b="0" i="0" lang="en-US" sz="2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Each gene is made up of specific DNA sequences that code for different traits. For example, a gene may determine whether a person has blue or brown eyes.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266f1738b65_0_22"/>
          <p:cNvSpPr/>
          <p:nvPr/>
        </p:nvSpPr>
        <p:spPr>
          <a:xfrm>
            <a:off x="7916585" y="2275880"/>
            <a:ext cx="179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79"/>
              <a:buFont typeface="Barlow"/>
              <a:buNone/>
            </a:pPr>
            <a:r>
              <a:t/>
            </a:r>
            <a:endParaRPr b="0" i="0" sz="157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266f1738b65_0_22"/>
          <p:cNvSpPr/>
          <p:nvPr/>
        </p:nvSpPr>
        <p:spPr>
          <a:xfrm>
            <a:off x="10321323" y="2434875"/>
            <a:ext cx="34800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1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63"/>
              <a:buFont typeface="Barlow"/>
              <a:buNone/>
            </a:pPr>
            <a:r>
              <a:rPr b="0" i="0" lang="en-US" sz="2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Some traits are controlled by a single gene, while others are influenced by multiple genes and environmental factors.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>
            <a:off x="357675" y="427675"/>
            <a:ext cx="129273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62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Inherited Traits</a:t>
            </a:r>
            <a:r>
              <a:rPr b="1"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: Genotypes </a:t>
            </a: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and Phenotypes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1140675" y="5688025"/>
            <a:ext cx="29631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lang="en-US" sz="3600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G</a:t>
            </a:r>
            <a:r>
              <a:rPr b="1" i="0" lang="en-US" sz="3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enotype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4445849" y="1485725"/>
            <a:ext cx="10048800" cy="28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lang="en-US" sz="3000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the observable characteristics or traits of an organism, such as its physical appearance, behavior, or other measurable traits. It is the result of the </a:t>
            </a:r>
            <a:r>
              <a:rPr b="1" lang="en-US" sz="3000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interaction between an organism's genetic makeup and the environment.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4103775" y="4868175"/>
            <a:ext cx="9504600" cy="1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the genetic makeup or the set of genes an organism carries. It determines the potential range of phenotypic traits that an organism can exhibit. Genotype is </a:t>
            </a:r>
            <a:r>
              <a:rPr b="1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inherited from the organism's parents.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5729288" y="8258770"/>
            <a:ext cx="2080260" cy="24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1531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Codominant Inheritance</a:t>
            </a:r>
            <a:endParaRPr b="0" i="0" sz="153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5729288" y="8595003"/>
            <a:ext cx="2875598" cy="1243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In codominant inheritance, both alleles contribute to the phenotype, and neither allele is dominant or recessive over the other. The resulting phenotype shows a combination or expression of both alleles.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5729288" y="9931837"/>
            <a:ext cx="2875598" cy="1243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In guinea pigs, if one parent has a black coat color allele (B) and the other parent has a white coat color allele (W), the offspring may have a coat color that shows both black and white patches.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5729288" y="11268670"/>
            <a:ext cx="1805940" cy="24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1531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X-Linked Inheritance</a:t>
            </a:r>
            <a:endParaRPr b="0" i="0" sz="153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5729288" y="11604903"/>
            <a:ext cx="2875598" cy="174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X-linked inheritance refers to the inheritance of genes located on the X chromosome. It often shows different inheritance patterns in males and females due to the presence of one X chromosome in males and two X chromosomes in females.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5729288" y="13439180"/>
            <a:ext cx="2875598" cy="174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Hemophilia is an X-linked recessive disorder, meaning that males are more commonly affected because they only have one X chromosome. Females can be carriers of the disorder if they inherit one affected X chromosome and one normal X chromosome.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1259904" y="2218275"/>
            <a:ext cx="29631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3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Phenotype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6f1738b65_0_42"/>
          <p:cNvSpPr/>
          <p:nvPr/>
        </p:nvSpPr>
        <p:spPr>
          <a:xfrm>
            <a:off x="2202775" y="427675"/>
            <a:ext cx="7709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62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Inherit</a:t>
            </a:r>
            <a:r>
              <a:rPr b="1"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ance Patterns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66f1738b65_0_42"/>
          <p:cNvSpPr/>
          <p:nvPr/>
        </p:nvSpPr>
        <p:spPr>
          <a:xfrm>
            <a:off x="289525" y="1433625"/>
            <a:ext cx="49221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3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Dominant Inheritance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66f1738b65_0_42"/>
          <p:cNvSpPr/>
          <p:nvPr/>
        </p:nvSpPr>
        <p:spPr>
          <a:xfrm>
            <a:off x="289525" y="2196575"/>
            <a:ext cx="37980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a single copy of a dominant allele is sufficient to produce the associated phenotype. The dominant allele masks the effect of the recessive allele.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66f1738b65_0_42"/>
          <p:cNvSpPr/>
          <p:nvPr/>
        </p:nvSpPr>
        <p:spPr>
          <a:xfrm>
            <a:off x="5194550" y="2328075"/>
            <a:ext cx="5262900" cy="4872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If a guinea pig inherits a dominant allele for a black coat color (B) from one parent and a recessive allele for a white coat color (b) from the other parent, the guinea pig will have a black coat.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66f1738b65_0_42"/>
          <p:cNvSpPr/>
          <p:nvPr/>
        </p:nvSpPr>
        <p:spPr>
          <a:xfrm>
            <a:off x="5729288" y="6921937"/>
            <a:ext cx="28755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If both parents of a guinea pig carry a recessive allele for a white coat color (b), the guinea pig will have a white coat only if it inherits two copies of the recessive allele (bb).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66f1738b65_0_42"/>
          <p:cNvSpPr/>
          <p:nvPr/>
        </p:nvSpPr>
        <p:spPr>
          <a:xfrm>
            <a:off x="5729288" y="8258770"/>
            <a:ext cx="2080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1531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Codominant Inheritance</a:t>
            </a:r>
            <a:endParaRPr b="0" i="0" sz="153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66f1738b65_0_42"/>
          <p:cNvSpPr/>
          <p:nvPr/>
        </p:nvSpPr>
        <p:spPr>
          <a:xfrm>
            <a:off x="5729288" y="8595003"/>
            <a:ext cx="28755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In codominant inheritance, both alleles contribute to the phenotype, and neither allele is dominant or recessive over the other. The resulting phenotype shows a combination or expression of both alleles.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66f1738b65_0_42"/>
          <p:cNvSpPr/>
          <p:nvPr/>
        </p:nvSpPr>
        <p:spPr>
          <a:xfrm>
            <a:off x="5729288" y="9931837"/>
            <a:ext cx="28755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In guinea pigs, if one parent has a black coat color allele (B) and the other parent has a white coat color allele (W), the offspring may have a coat color that shows both black and white patches.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66f1738b65_0_42"/>
          <p:cNvSpPr/>
          <p:nvPr/>
        </p:nvSpPr>
        <p:spPr>
          <a:xfrm>
            <a:off x="5729288" y="11268670"/>
            <a:ext cx="180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1531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X-Linked Inheritance</a:t>
            </a:r>
            <a:endParaRPr b="0" i="0" sz="153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66f1738b65_0_42"/>
          <p:cNvSpPr/>
          <p:nvPr/>
        </p:nvSpPr>
        <p:spPr>
          <a:xfrm>
            <a:off x="5729288" y="11604903"/>
            <a:ext cx="2875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X-linked inheritance refers to the inheritance of genes located on the X chromosome. It often shows different inheritance patterns in males and females due to the presence of one X chromosome in males and two X chromosomes in females.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66f1738b65_0_42"/>
          <p:cNvSpPr/>
          <p:nvPr/>
        </p:nvSpPr>
        <p:spPr>
          <a:xfrm>
            <a:off x="5729288" y="13439180"/>
            <a:ext cx="2875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Hemophilia is an X-linked recessive disorder, meaning that males are more commonly affected because they only have one X chromosome. Females can be carriers of the disorder if they inherit one affected X chromosome and one normal X chromosome.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1" name="Google Shape;101;g266f1738b65_0_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2153" y="7589520"/>
            <a:ext cx="229680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2" name="Google Shape;102;g266f1738b65_0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1525" y="85277"/>
            <a:ext cx="3524475" cy="29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6f1738b65_0_73"/>
          <p:cNvSpPr/>
          <p:nvPr/>
        </p:nvSpPr>
        <p:spPr>
          <a:xfrm>
            <a:off x="2202775" y="427675"/>
            <a:ext cx="7709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62"/>
              <a:buFont typeface="Barlow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Inherit</a:t>
            </a:r>
            <a:r>
              <a:rPr b="1" lang="en-US" sz="4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ance Patterns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66f1738b65_0_73"/>
          <p:cNvSpPr/>
          <p:nvPr/>
        </p:nvSpPr>
        <p:spPr>
          <a:xfrm>
            <a:off x="289525" y="1433625"/>
            <a:ext cx="49221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36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Dominant Inheritance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66f1738b65_0_73"/>
          <p:cNvSpPr/>
          <p:nvPr/>
        </p:nvSpPr>
        <p:spPr>
          <a:xfrm>
            <a:off x="289525" y="2196575"/>
            <a:ext cx="44991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30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a single copy of a dominant allele is sufficient to produce the associated phenotype. The dominant allele masks the effect of the recessive allele.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66f1738b65_0_73"/>
          <p:cNvSpPr/>
          <p:nvPr/>
        </p:nvSpPr>
        <p:spPr>
          <a:xfrm>
            <a:off x="7450675" y="1323200"/>
            <a:ext cx="6583500" cy="3173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1" i="0" lang="en-US" sz="25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</a:t>
            </a:r>
            <a:r>
              <a:rPr b="0" i="0" lang="en-US" sz="2500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 If a guinea pig inherits a dominant allele for a black coat color (B) from one parent and a recessive allele for a white coat color (b) from the other parent, the guinea pig will have a black coat.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66f1738b65_0_73"/>
          <p:cNvSpPr/>
          <p:nvPr/>
        </p:nvSpPr>
        <p:spPr>
          <a:xfrm>
            <a:off x="5729288" y="8258770"/>
            <a:ext cx="2080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1531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Codominant Inheritance</a:t>
            </a:r>
            <a:endParaRPr b="0" i="0" sz="153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66f1738b65_0_73"/>
          <p:cNvSpPr/>
          <p:nvPr/>
        </p:nvSpPr>
        <p:spPr>
          <a:xfrm>
            <a:off x="5729288" y="8595003"/>
            <a:ext cx="28755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In codominant inheritance, both alleles contribute to the phenotype, and neither allele is dominant or recessive over the other. The resulting phenotype shows a combination or expression of both alleles.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66f1738b65_0_73"/>
          <p:cNvSpPr/>
          <p:nvPr/>
        </p:nvSpPr>
        <p:spPr>
          <a:xfrm>
            <a:off x="5729288" y="9931837"/>
            <a:ext cx="28755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In guinea pigs, if one parent has a black coat color allele (B) and the other parent has a white coat color allele (W), the offspring may have a coat color that shows both black and white patches.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66f1738b65_0_73"/>
          <p:cNvSpPr/>
          <p:nvPr/>
        </p:nvSpPr>
        <p:spPr>
          <a:xfrm>
            <a:off x="5729288" y="11268670"/>
            <a:ext cx="180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6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531"/>
              <a:buFont typeface="Barlow"/>
              <a:buNone/>
            </a:pPr>
            <a:r>
              <a:rPr b="1" i="0" lang="en-US" sz="1531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X-Linked Inheritance</a:t>
            </a:r>
            <a:endParaRPr b="0" i="0" sz="153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66f1738b65_0_73"/>
          <p:cNvSpPr/>
          <p:nvPr/>
        </p:nvSpPr>
        <p:spPr>
          <a:xfrm>
            <a:off x="5729288" y="11604903"/>
            <a:ext cx="2875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X-linked inheritance refers to the inheritance of genes located on the X chromosome. It often shows different inheritance patterns in males and females due to the presence of one X chromosome in males and two X chromosomes in females.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66f1738b65_0_73"/>
          <p:cNvSpPr/>
          <p:nvPr/>
        </p:nvSpPr>
        <p:spPr>
          <a:xfrm>
            <a:off x="5729288" y="13439180"/>
            <a:ext cx="2875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225"/>
              <a:buFont typeface="Barlow"/>
              <a:buNone/>
            </a:pPr>
            <a:r>
              <a:rPr b="0" i="0" lang="en-US" sz="1225" u="none" cap="none" strike="noStrike">
                <a:solidFill>
                  <a:srgbClr val="E5E0DF"/>
                </a:solidFill>
                <a:latin typeface="Barlow"/>
                <a:ea typeface="Barlow"/>
                <a:cs typeface="Barlow"/>
                <a:sym typeface="Barlow"/>
              </a:rPr>
              <a:t>Example: Hemophilia is an X-linked recessive disorder, meaning that males are more commonly affected because they only have one X chromosome. Females can be carriers of the disorder if they inherit one affected X chromosome and one normal X chromosome.</a:t>
            </a:r>
            <a:endParaRPr b="0" i="0" sz="12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266f1738b65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563" y="4630950"/>
            <a:ext cx="4499175" cy="25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2024-01-29T02:41:28Z</dcterms:created>
  <dc:creator>PptxGenJS</dc:creator>
</cp:coreProperties>
</file>