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8229600" cx="14630400"/>
  <p:notesSz cx="8229600" cy="14630400"/>
  <p:embeddedFontLst>
    <p:embeddedFont>
      <p:font typeface="Roboto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Libre Baskerville"/>
      <p:regular r:id="rId24"/>
      <p:bold r:id="rId25"/>
      <p:italic r:id="rId26"/>
    </p:embeddedFont>
    <p:embeddedFont>
      <p:font typeface="DM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LibreBaskerville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ibreBaskerville-italic.fntdata"/><Relationship Id="rId25" Type="http://schemas.openxmlformats.org/officeDocument/2006/relationships/font" Target="fonts/LibreBaskerville-bold.fntdata"/><Relationship Id="rId28" Type="http://schemas.openxmlformats.org/officeDocument/2006/relationships/font" Target="fonts/DMSans-bold.fntdata"/><Relationship Id="rId27" Type="http://schemas.openxmlformats.org/officeDocument/2006/relationships/font" Target="fonts/DM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MSans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DM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b3004dea18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g2b3004dea18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g2b3004dea18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64ac9ff48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64ac9ff48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g264ac9ff48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4ac9ff484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64ac9ff484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264ac9ff484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64adbd71c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64adbd71c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264adbd71c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64adbd71cf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64adbd71cf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64adbd71cf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64adbd71cf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64adbd71cf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64adbd71cf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128"/>
            <a:ext cx="14477999" cy="7910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" name="Google Shape;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2175" y="0"/>
            <a:ext cx="5158226" cy="77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2476550" y="1307500"/>
            <a:ext cx="5691600" cy="30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4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49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Exploring the World of Snake Fangs</a:t>
            </a:r>
            <a:r>
              <a:rPr lang="en-US" sz="5249">
                <a:solidFill>
                  <a:srgbClr val="5C4E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1569000" y="5399225"/>
            <a:ext cx="6168300" cy="13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lang="en-US" sz="265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Today we'll learn about the different types of fangs found in snakes and how venom is ejected from them. </a:t>
            </a:r>
            <a:endParaRPr sz="26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5" name="Google Shape;1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"/>
          <p:cNvSpPr/>
          <p:nvPr/>
        </p:nvSpPr>
        <p:spPr>
          <a:xfrm>
            <a:off x="2038002" y="1614725"/>
            <a:ext cx="98574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5C4E3D"/>
              </a:buClr>
              <a:buSzPts val="4374"/>
              <a:buFont typeface="Libre Baskerville"/>
              <a:buNone/>
            </a:pPr>
            <a:r>
              <a:rPr b="0" i="0" lang="en-US" sz="4374" u="none" cap="none" strike="noStrike">
                <a:solidFill>
                  <a:srgbClr val="5C4E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Venom Delivery Methods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48" name="Google Shape;14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7993" y="2753439"/>
            <a:ext cx="3295888" cy="203692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2"/>
          <p:cNvSpPr/>
          <p:nvPr/>
        </p:nvSpPr>
        <p:spPr>
          <a:xfrm>
            <a:off x="2037993" y="5068014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5C4E3D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5C4E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Dry Bite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2"/>
          <p:cNvSpPr/>
          <p:nvPr/>
        </p:nvSpPr>
        <p:spPr>
          <a:xfrm>
            <a:off x="2037993" y="5548432"/>
            <a:ext cx="3295888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lang="en-US" sz="1750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nake doesn't inject venom into its prey or attacker.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51" name="Google Shape;15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7137" y="2753439"/>
            <a:ext cx="329600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2"/>
          <p:cNvSpPr/>
          <p:nvPr/>
        </p:nvSpPr>
        <p:spPr>
          <a:xfrm>
            <a:off x="5667123" y="5068125"/>
            <a:ext cx="32961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5C4E3D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5C4E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Prey Envenomation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5667137" y="5548551"/>
            <a:ext cx="3296007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lang="en-US" sz="1750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nakes inject venom directly into their prey. They then swallow the prey whole.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54" name="Google Shape;15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96400" y="2753439"/>
            <a:ext cx="329600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2"/>
          <p:cNvSpPr/>
          <p:nvPr/>
        </p:nvSpPr>
        <p:spPr>
          <a:xfrm>
            <a:off x="9296400" y="5068125"/>
            <a:ext cx="3109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5C4E3D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5C4E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Defensive Bite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2"/>
          <p:cNvSpPr/>
          <p:nvPr/>
        </p:nvSpPr>
        <p:spPr>
          <a:xfrm>
            <a:off x="9296400" y="5548551"/>
            <a:ext cx="3296007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lang="en-US" sz="1750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nakes bite to protect themselves from predators or when they feel threatened.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57" name="Google Shape;15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-3556226" y="3576826"/>
            <a:ext cx="8188402" cy="10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57225" y="7045150"/>
            <a:ext cx="2473175" cy="11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4" name="Google Shape;1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3"/>
          <p:cNvSpPr/>
          <p:nvPr/>
        </p:nvSpPr>
        <p:spPr>
          <a:xfrm>
            <a:off x="-91450" y="-91450"/>
            <a:ext cx="14630400" cy="8229600"/>
          </a:xfrm>
          <a:prstGeom prst="rect">
            <a:avLst/>
          </a:prstGeom>
          <a:solidFill>
            <a:srgbClr val="FFFDFA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2038002" y="1460075"/>
            <a:ext cx="88689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5C4E3D"/>
              </a:buClr>
              <a:buSzPts val="4374"/>
              <a:buFont typeface="Libre Baskerville"/>
              <a:buNone/>
            </a:pPr>
            <a:r>
              <a:rPr b="0" i="0" lang="en-US" sz="4374" u="none" cap="none" strike="noStrike">
                <a:solidFill>
                  <a:srgbClr val="5C4E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Fun Facts and Examples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2037993" y="2772370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F7EDD4"/>
          </a:solidFill>
          <a:ln cap="flat" cmpd="sng" w="13800">
            <a:solidFill>
              <a:srgbClr val="EFDB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2211705" y="2814042"/>
            <a:ext cx="15240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624"/>
              <a:buFont typeface="Libre Baskerville"/>
              <a:buNone/>
            </a:pPr>
            <a:r>
              <a:rPr b="0" i="0" lang="en-US" sz="2624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2760097" y="2848700"/>
            <a:ext cx="4027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Biggest Snake Fangs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2760107" y="3329107"/>
            <a:ext cx="4444008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The Gaboon Viper (the world's heaviest viper) has fangs that can reach up to 2in in length.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7426285" y="2772370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F7EDD4"/>
          </a:solidFill>
          <a:ln cap="flat" cmpd="sng" w="13800">
            <a:solidFill>
              <a:srgbClr val="EFDB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"/>
          <p:cNvSpPr/>
          <p:nvPr/>
        </p:nvSpPr>
        <p:spPr>
          <a:xfrm>
            <a:off x="7573327" y="2814042"/>
            <a:ext cx="20574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624"/>
              <a:buFont typeface="Libre Baskerville"/>
              <a:buNone/>
            </a:pPr>
            <a:r>
              <a:rPr b="0" i="0" lang="en-US" sz="2624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8148400" y="2848700"/>
            <a:ext cx="38460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Smallest Snake Fangs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8148399" y="3329107"/>
            <a:ext cx="4444008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The Thread Snake has the smallest fangs of any snake (0.3mm).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2037993" y="4791075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F7EDD4"/>
          </a:solidFill>
          <a:ln cap="flat" cmpd="sng" w="13800">
            <a:solidFill>
              <a:srgbClr val="EFDB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2185035" y="4832747"/>
            <a:ext cx="20574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624"/>
              <a:buFont typeface="Libre Baskerville"/>
              <a:buNone/>
            </a:pPr>
            <a:r>
              <a:rPr b="0" i="0" lang="en-US" sz="2624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2760099" y="4867400"/>
            <a:ext cx="43842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Controversial Snake Venom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2760107" y="5347811"/>
            <a:ext cx="4444008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The venom of the Black Mamba snake is sometimes used as a painkiller by traditional healers, but it is not approved by Western medicine.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3"/>
          <p:cNvSpPr/>
          <p:nvPr/>
        </p:nvSpPr>
        <p:spPr>
          <a:xfrm>
            <a:off x="7426285" y="4791075"/>
            <a:ext cx="499943" cy="499943"/>
          </a:xfrm>
          <a:prstGeom prst="roundRect">
            <a:avLst>
              <a:gd fmla="val 20000" name="adj"/>
            </a:avLst>
          </a:prstGeom>
          <a:solidFill>
            <a:srgbClr val="F7EDD4"/>
          </a:solidFill>
          <a:ln cap="flat" cmpd="sng" w="13800">
            <a:solidFill>
              <a:srgbClr val="EFDB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"/>
          <p:cNvSpPr/>
          <p:nvPr/>
        </p:nvSpPr>
        <p:spPr>
          <a:xfrm>
            <a:off x="7577138" y="4832747"/>
            <a:ext cx="198120" cy="416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38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624"/>
              <a:buFont typeface="Libre Baskerville"/>
              <a:buNone/>
            </a:pPr>
            <a:r>
              <a:rPr b="0" i="0" lang="en-US" sz="2624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</a:t>
            </a:r>
            <a:endParaRPr b="0" i="0" sz="262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8148401" y="4867400"/>
            <a:ext cx="36318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Deadly Snakes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3"/>
          <p:cNvSpPr/>
          <p:nvPr/>
        </p:nvSpPr>
        <p:spPr>
          <a:xfrm>
            <a:off x="8148399" y="5347811"/>
            <a:ext cx="4444008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The most venomous snakes in the world are the Inland Taipan also known as the Fierce Snake and the Belcher's Sea Snake.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83" name="Google Shape;18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0799999">
            <a:off x="-49426" y="-32948"/>
            <a:ext cx="14564501" cy="1237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65775" y="6974300"/>
            <a:ext cx="2473175" cy="11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324529" y="1069250"/>
            <a:ext cx="96762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5C4E3D"/>
              </a:buClr>
              <a:buSzPts val="4374"/>
              <a:buFont typeface="Libre Baskerville"/>
              <a:buNone/>
            </a:pPr>
            <a:r>
              <a:rPr b="0" i="0" lang="en-US" sz="4374" u="none" cap="none" strike="noStrike">
                <a:solidFill>
                  <a:srgbClr val="5C4E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Types of Snake Fangs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28" name="Google Shape;2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7993" y="2224445"/>
            <a:ext cx="3295888" cy="203692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>
            <a:off x="2037993" y="4539020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5C4E3D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5C4E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Fixed Fangs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037993" y="5019437"/>
            <a:ext cx="3295888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These fangs are short and permanently erect. They are found in non-venomous snakes.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1" name="Google Shape;3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67137" y="2224445"/>
            <a:ext cx="329600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5667137" y="4539139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5C4E3D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5C4E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Hinged Fangs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5667137" y="5019556"/>
            <a:ext cx="3296007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These fangs fold against the roof of the snake's mouth when not in use. They are found in venomous snakes.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4" name="Google Shape;3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96400" y="2224445"/>
            <a:ext cx="3296007" cy="203704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9296400" y="4365552"/>
            <a:ext cx="32961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5C4E3D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5C4E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Characteristics of Fangs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9296400" y="5164100"/>
            <a:ext cx="3686400" cy="1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Fangs are modified teeth that are longer, sharper and more hollow. They are used to inject venom into the prey, while the snake holds it in its mouth.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37" name="Google Shape;3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9887924" y="3576826"/>
            <a:ext cx="8188402" cy="10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/>
        </p:nvSpPr>
        <p:spPr>
          <a:xfrm>
            <a:off x="7677675" y="264325"/>
            <a:ext cx="5795700" cy="1682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50">
                <a:solidFill>
                  <a:srgbClr val="2A2A2A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Only venomous snakes have fangs, which are different from the snake's "normal" teeth, therefore fangs are considered specialized teeth.</a:t>
            </a:r>
            <a:endParaRPr/>
          </a:p>
        </p:txBody>
      </p:sp>
      <p:pic>
        <p:nvPicPr>
          <p:cNvPr id="39" name="Google Shape;39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57225" y="7045050"/>
            <a:ext cx="2473175" cy="11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175" y="102975"/>
            <a:ext cx="9525000" cy="405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" name="Google Shape;4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3473851" y="3576826"/>
            <a:ext cx="8188402" cy="10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/>
        </p:nvSpPr>
        <p:spPr>
          <a:xfrm>
            <a:off x="10709100" y="2273650"/>
            <a:ext cx="39213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https://images.theconversation.com/files/397640/original/file-20210428-19-jvnlor.png?ixlib=rb-1.1.0&amp;q=45&amp;auto=format&amp;w=1000&amp;fit=clip</a:t>
            </a:r>
            <a:endParaRPr sz="1100"/>
          </a:p>
        </p:txBody>
      </p:sp>
      <p:sp>
        <p:nvSpPr>
          <p:cNvPr id="48" name="Google Shape;48;p5"/>
          <p:cNvSpPr txBox="1"/>
          <p:nvPr/>
        </p:nvSpPr>
        <p:spPr>
          <a:xfrm>
            <a:off x="1367400" y="4629675"/>
            <a:ext cx="13263000" cy="25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1F1F1F"/>
                </a:solidFill>
                <a:highlight>
                  <a:srgbClr val="FFFFFF"/>
                </a:highlight>
              </a:rPr>
              <a:t>Mouse munchers, fish fanatics, and reptile wrestlers - venomous snakes tailor their venom and hunting skills to specific prey. </a:t>
            </a:r>
            <a:r>
              <a:rPr lang="en-US" sz="3000">
                <a:solidFill>
                  <a:srgbClr val="1F1F1F"/>
                </a:solidFill>
                <a:highlight>
                  <a:srgbClr val="FFFFFF"/>
                </a:highlight>
              </a:rPr>
              <a:t>Their</a:t>
            </a:r>
            <a:r>
              <a:rPr lang="en-US" sz="3000">
                <a:solidFill>
                  <a:srgbClr val="1F1F1F"/>
                </a:solidFill>
                <a:highlight>
                  <a:srgbClr val="FFFFFF"/>
                </a:highlight>
              </a:rPr>
              <a:t> fangs have evolved- snakes that have blunt fangs are more likely to prey on lizards and crabs and those with </a:t>
            </a:r>
            <a:r>
              <a:rPr lang="en-US" sz="3000">
                <a:solidFill>
                  <a:srgbClr val="1F1F1F"/>
                </a:solidFill>
                <a:highlight>
                  <a:srgbClr val="FFFFFF"/>
                </a:highlight>
              </a:rPr>
              <a:t>slender</a:t>
            </a:r>
            <a:r>
              <a:rPr lang="en-US" sz="3000">
                <a:solidFill>
                  <a:srgbClr val="1F1F1F"/>
                </a:solidFill>
                <a:highlight>
                  <a:srgbClr val="FFFFFF"/>
                </a:highlight>
              </a:rPr>
              <a:t>, sharp fangs prey on mice. </a:t>
            </a:r>
            <a:endParaRPr sz="3000"/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57225" y="7045050"/>
            <a:ext cx="2473175" cy="11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5" name="Google Shape;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998224" y="3576826"/>
            <a:ext cx="8188402" cy="10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 txBox="1"/>
          <p:nvPr/>
        </p:nvSpPr>
        <p:spPr>
          <a:xfrm>
            <a:off x="461325" y="428375"/>
            <a:ext cx="72000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Types of Snake Fangs</a:t>
            </a:r>
            <a:endParaRPr sz="4800"/>
          </a:p>
        </p:txBody>
      </p:sp>
      <p:sp>
        <p:nvSpPr>
          <p:cNvPr id="57" name="Google Shape;57;p6"/>
          <p:cNvSpPr txBox="1"/>
          <p:nvPr/>
        </p:nvSpPr>
        <p:spPr>
          <a:xfrm>
            <a:off x="7820850" y="99425"/>
            <a:ext cx="5733600" cy="4019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384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Opisthoglyph</a:t>
            </a:r>
            <a:r>
              <a:rPr lang="en-US" sz="28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800">
              <a:solidFill>
                <a:srgbClr val="2B2B2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800"/>
              <a:buFont typeface="Roboto"/>
              <a:buChar char="●"/>
            </a:pPr>
            <a:r>
              <a:rPr lang="en-US" sz="28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fangs at </a:t>
            </a:r>
            <a:r>
              <a:rPr lang="en-US" sz="28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n-US" sz="28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back of the mouth</a:t>
            </a:r>
            <a:endParaRPr sz="2800">
              <a:solidFill>
                <a:srgbClr val="2B2B2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2800"/>
              <a:buFont typeface="Roboto"/>
              <a:buChar char="●"/>
            </a:pPr>
            <a:r>
              <a:rPr lang="en-US" sz="28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fangs</a:t>
            </a:r>
            <a:r>
              <a:rPr lang="en-US" sz="28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800">
                <a:solidFill>
                  <a:srgbClr val="2B2B2B"/>
                </a:solidFill>
                <a:latin typeface="Roboto"/>
                <a:ea typeface="Roboto"/>
                <a:cs typeface="Roboto"/>
                <a:sym typeface="Roboto"/>
              </a:rPr>
              <a:t>have  backward groovesthe venom groove or channel is located on the back (posterior) side of the fang, closer to the base.</a:t>
            </a:r>
            <a:endParaRPr sz="2800">
              <a:solidFill>
                <a:srgbClr val="2B2B2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https://allyouneedisbiology.files.wordpress.com/2015/01/68nigrifutand1.jpg</a:t>
            </a:r>
            <a:endParaRPr b="1" sz="1950">
              <a:solidFill>
                <a:srgbClr val="2B2B2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just">
              <a:lnSpc>
                <a:spcPct val="138462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2B2B2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38462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50">
              <a:solidFill>
                <a:srgbClr val="2B2B2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6"/>
          <p:cNvSpPr txBox="1"/>
          <p:nvPr/>
        </p:nvSpPr>
        <p:spPr>
          <a:xfrm>
            <a:off x="345900" y="2026500"/>
            <a:ext cx="5832600" cy="4448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1F1F1F"/>
                </a:solidFill>
                <a:highlight>
                  <a:srgbClr val="FFFFFF"/>
                </a:highlight>
              </a:rPr>
              <a:t>Aglyphous</a:t>
            </a:r>
            <a:endParaRPr b="1" sz="2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Char char="●"/>
            </a:pPr>
            <a:r>
              <a:rPr lang="en-US" sz="2800">
                <a:solidFill>
                  <a:srgbClr val="1F1F1F"/>
                </a:solidFill>
                <a:highlight>
                  <a:srgbClr val="FFFFFF"/>
                </a:highlight>
              </a:rPr>
              <a:t>lacking grooves or channels for venom transport</a:t>
            </a:r>
            <a:endParaRPr sz="2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Char char="●"/>
            </a:pPr>
            <a:r>
              <a:rPr lang="en-US" sz="2800">
                <a:solidFill>
                  <a:srgbClr val="1F1F1F"/>
                </a:solidFill>
                <a:highlight>
                  <a:srgbClr val="FFFFFF"/>
                </a:highlight>
              </a:rPr>
              <a:t>long, thin, conical, and sharp</a:t>
            </a:r>
            <a:endParaRPr sz="2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Char char="●"/>
            </a:pPr>
            <a:r>
              <a:rPr lang="en-US" sz="2800">
                <a:solidFill>
                  <a:srgbClr val="1F1F1F"/>
                </a:solidFill>
                <a:highlight>
                  <a:srgbClr val="FFFFFF"/>
                </a:highlight>
              </a:rPr>
              <a:t>not considered fangs</a:t>
            </a:r>
            <a:endParaRPr sz="28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Char char="●"/>
            </a:pPr>
            <a:r>
              <a:rPr lang="en-US" sz="2800">
                <a:solidFill>
                  <a:srgbClr val="1F1F1F"/>
                </a:solidFill>
                <a:highlight>
                  <a:srgbClr val="FFFFFF"/>
                </a:highlight>
              </a:rPr>
              <a:t>During a bite, the venom, secreted from modified salivary glands, flows along the grooves in the jaw and onto the teeth</a:t>
            </a:r>
            <a:endParaRPr sz="2800">
              <a:solidFill>
                <a:srgbClr val="1F1F1F"/>
              </a:solidFill>
              <a:highlight>
                <a:srgbClr val="FFFFFF"/>
              </a:highlight>
            </a:endParaRPr>
          </a:p>
        </p:txBody>
      </p:sp>
      <p:pic>
        <p:nvPicPr>
          <p:cNvPr id="59" name="Google Shape;59;p6"/>
          <p:cNvPicPr preferRelativeResize="0"/>
          <p:nvPr/>
        </p:nvPicPr>
        <p:blipFill rotWithShape="1">
          <a:blip r:embed="rId4">
            <a:alphaModFix/>
          </a:blip>
          <a:srcRect b="25616" l="40808" r="29550" t="33933"/>
          <a:stretch/>
        </p:blipFill>
        <p:spPr>
          <a:xfrm>
            <a:off x="10102625" y="3608182"/>
            <a:ext cx="3451825" cy="33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57225" y="7045050"/>
            <a:ext cx="2473175" cy="11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6" name="Google Shape;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915849" y="3576826"/>
            <a:ext cx="8188402" cy="107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/>
          <p:nvPr/>
        </p:nvSpPr>
        <p:spPr>
          <a:xfrm>
            <a:off x="461325" y="428375"/>
            <a:ext cx="7200000" cy="18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Types of Snake Fangs</a:t>
            </a:r>
            <a:endParaRPr sz="4800"/>
          </a:p>
        </p:txBody>
      </p:sp>
      <p:sp>
        <p:nvSpPr>
          <p:cNvPr id="68" name="Google Shape;68;p7"/>
          <p:cNvSpPr txBox="1"/>
          <p:nvPr/>
        </p:nvSpPr>
        <p:spPr>
          <a:xfrm>
            <a:off x="461325" y="1202725"/>
            <a:ext cx="6540900" cy="4169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Solenoglyphous</a:t>
            </a:r>
            <a:endParaRPr sz="28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800"/>
              <a:buFont typeface="Roboto"/>
              <a:buChar char="●"/>
            </a:pPr>
            <a:r>
              <a:rPr lang="en-US" sz="2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long, hollow fangs</a:t>
            </a:r>
            <a:endParaRPr sz="28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800"/>
              <a:buFont typeface="Roboto"/>
              <a:buChar char="●"/>
            </a:pPr>
            <a:r>
              <a:rPr lang="en-US" sz="2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snake can fold the fangs against the roof of their mouth until they are needed</a:t>
            </a:r>
            <a:endParaRPr sz="28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800"/>
              <a:buFont typeface="Roboto"/>
              <a:buChar char="●"/>
            </a:pPr>
            <a:r>
              <a:rPr lang="en-US" sz="28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Venom travels from a venom gland at the base of the fang through the hollow channel and exits through an opening near the tip.</a:t>
            </a:r>
            <a:endParaRPr sz="28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https://blog.wcs.org/photo/wp-content/uploads/2015/01/%C2%A9AMNHC.-Chesek-CC_DB_Skull-736x650.jpg</a:t>
            </a:r>
            <a:endParaRPr sz="9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" name="Google Shape;69;p7"/>
          <p:cNvPicPr preferRelativeResize="0"/>
          <p:nvPr/>
        </p:nvPicPr>
        <p:blipFill rotWithShape="1">
          <a:blip r:embed="rId4">
            <a:alphaModFix/>
          </a:blip>
          <a:srcRect b="44264" l="43728" r="4886" t="0"/>
          <a:stretch/>
        </p:blipFill>
        <p:spPr>
          <a:xfrm>
            <a:off x="7556525" y="1054450"/>
            <a:ext cx="2740173" cy="262241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/>
          <p:nvPr/>
        </p:nvSpPr>
        <p:spPr>
          <a:xfrm>
            <a:off x="7661325" y="3858425"/>
            <a:ext cx="6464400" cy="3525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Proteroglyph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●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Fangs have forward grooves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"/>
              <a:buChar char="●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Small, hollow fangs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en-US" sz="2800">
                <a:latin typeface="Roboto"/>
                <a:ea typeface="Roboto"/>
                <a:cs typeface="Roboto"/>
                <a:sym typeface="Roboto"/>
              </a:rPr>
              <a:t>Hollow fang with front-facing hole – this fang has a hole on the front of the tooth instead of the bottom, so it can “spit” the venom forward    </a:t>
            </a:r>
            <a:r>
              <a:rPr lang="en-US" sz="900">
                <a:latin typeface="Roboto"/>
                <a:ea typeface="Roboto"/>
                <a:cs typeface="Roboto"/>
                <a:sym typeface="Roboto"/>
              </a:rPr>
              <a:t>https://www.nps.gov/cabr/blogs/images/Proteroglyphous-Dentition.png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7175" y="5371825"/>
            <a:ext cx="3869350" cy="27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57225" y="7045050"/>
            <a:ext cx="2473175" cy="11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/>
        </p:nvSpPr>
        <p:spPr>
          <a:xfrm>
            <a:off x="2421925" y="296575"/>
            <a:ext cx="9028800" cy="17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Can you identify which is which?</a:t>
            </a:r>
            <a:endParaRPr sz="4800"/>
          </a:p>
        </p:txBody>
      </p:sp>
      <p:pic>
        <p:nvPicPr>
          <p:cNvPr id="79" name="Google Shape;7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300" y="1429263"/>
            <a:ext cx="10353875" cy="53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8"/>
          <p:cNvSpPr txBox="1"/>
          <p:nvPr/>
        </p:nvSpPr>
        <p:spPr>
          <a:xfrm>
            <a:off x="1647575" y="7315200"/>
            <a:ext cx="70023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https://i2.wp.com/reptileapartment.com/wp-content/uploads/Intro_Figure3.jpg</a:t>
            </a:r>
            <a:endParaRPr/>
          </a:p>
        </p:txBody>
      </p:sp>
      <p:pic>
        <p:nvPicPr>
          <p:cNvPr id="81" name="Google Shape;8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57225" y="7045050"/>
            <a:ext cx="2473175" cy="11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/>
        </p:nvSpPr>
        <p:spPr>
          <a:xfrm>
            <a:off x="2421925" y="296575"/>
            <a:ext cx="9028800" cy="17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Can you identify which is which?</a:t>
            </a:r>
            <a:endParaRPr sz="4800"/>
          </a:p>
        </p:txBody>
      </p:sp>
      <p:pic>
        <p:nvPicPr>
          <p:cNvPr id="88" name="Google Shape;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375" y="1528113"/>
            <a:ext cx="10353875" cy="53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9"/>
          <p:cNvSpPr txBox="1"/>
          <p:nvPr/>
        </p:nvSpPr>
        <p:spPr>
          <a:xfrm>
            <a:off x="1647575" y="7315200"/>
            <a:ext cx="70023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https://i2.wp.com/reptileapartment.com/wp-content/uploads/Intro_Figure3.jpg</a:t>
            </a:r>
            <a:endParaRPr/>
          </a:p>
        </p:txBody>
      </p:sp>
      <p:sp>
        <p:nvSpPr>
          <p:cNvPr id="90" name="Google Shape;90;p9"/>
          <p:cNvSpPr txBox="1"/>
          <p:nvPr/>
        </p:nvSpPr>
        <p:spPr>
          <a:xfrm>
            <a:off x="11236400" y="1515750"/>
            <a:ext cx="2735100" cy="60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A, aglyphous or non-venomous python skull.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B, opisthoglyph, or rear-fanged venomous snake skull.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C, proteroglyph, or elapid skull. 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D, solenoglyph, or viperid skull.</a:t>
            </a:r>
            <a:endParaRPr sz="2500"/>
          </a:p>
        </p:txBody>
      </p:sp>
      <p:pic>
        <p:nvPicPr>
          <p:cNvPr id="91" name="Google Shape;9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57225" y="7045050"/>
            <a:ext cx="2473175" cy="11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7" name="Google Shape;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 cap="flat" cmpd="sng" w="138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0"/>
          <p:cNvSpPr/>
          <p:nvPr/>
        </p:nvSpPr>
        <p:spPr>
          <a:xfrm>
            <a:off x="2038006" y="1238000"/>
            <a:ext cx="12246300" cy="6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5C4E3D"/>
              </a:buClr>
              <a:buSzPts val="4374"/>
              <a:buFont typeface="Libre Baskerville"/>
              <a:buNone/>
            </a:pPr>
            <a:r>
              <a:rPr b="0" i="0" lang="en-US" sz="4374" u="none" cap="none" strike="noStrike">
                <a:solidFill>
                  <a:srgbClr val="5C4E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Venom Glands and Sacs</a:t>
            </a:r>
            <a:endParaRPr b="0" i="0" sz="4374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0"/>
          <p:cNvSpPr/>
          <p:nvPr/>
        </p:nvSpPr>
        <p:spPr>
          <a:xfrm>
            <a:off x="2037993" y="2376726"/>
            <a:ext cx="5166122" cy="2373987"/>
          </a:xfrm>
          <a:prstGeom prst="roundRect">
            <a:avLst>
              <a:gd fmla="val 4212" name="adj"/>
            </a:avLst>
          </a:prstGeom>
          <a:solidFill>
            <a:srgbClr val="F7EDD4"/>
          </a:solidFill>
          <a:ln cap="flat" cmpd="sng" w="13800">
            <a:solidFill>
              <a:srgbClr val="EFDB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0"/>
          <p:cNvSpPr/>
          <p:nvPr/>
        </p:nvSpPr>
        <p:spPr>
          <a:xfrm>
            <a:off x="2273975" y="2612700"/>
            <a:ext cx="32454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Venom Glands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0"/>
          <p:cNvSpPr/>
          <p:nvPr/>
        </p:nvSpPr>
        <p:spPr>
          <a:xfrm>
            <a:off x="2273975" y="3093125"/>
            <a:ext cx="4694158" cy="14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Venom glands are located beneath the eyes and contain the venom. There are two kinds of glands: Duvernoy's and the Maxillary glands.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7426285" y="2376726"/>
            <a:ext cx="5166122" cy="2373987"/>
          </a:xfrm>
          <a:prstGeom prst="roundRect">
            <a:avLst>
              <a:gd fmla="val 4212" name="adj"/>
            </a:avLst>
          </a:prstGeom>
          <a:solidFill>
            <a:srgbClr val="F7EDD4"/>
          </a:solidFill>
          <a:ln cap="flat" cmpd="sng" w="13800">
            <a:solidFill>
              <a:srgbClr val="EFDB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0"/>
          <p:cNvSpPr/>
          <p:nvPr/>
        </p:nvSpPr>
        <p:spPr>
          <a:xfrm>
            <a:off x="7662267" y="2612708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Sacs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0"/>
          <p:cNvSpPr/>
          <p:nvPr/>
        </p:nvSpPr>
        <p:spPr>
          <a:xfrm>
            <a:off x="7662267" y="3093125"/>
            <a:ext cx="4694158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Sacs are structures below the venom glands that store the venom. They form part of the snake's dental system.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2037993" y="4972883"/>
            <a:ext cx="5166122" cy="2018586"/>
          </a:xfrm>
          <a:prstGeom prst="roundRect">
            <a:avLst>
              <a:gd fmla="val 4953" name="adj"/>
            </a:avLst>
          </a:prstGeom>
          <a:solidFill>
            <a:srgbClr val="F7EDD4"/>
          </a:solidFill>
          <a:ln cap="flat" cmpd="sng" w="13800">
            <a:solidFill>
              <a:srgbClr val="EFDB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/>
          <p:nvPr/>
        </p:nvSpPr>
        <p:spPr>
          <a:xfrm>
            <a:off x="2273975" y="5208875"/>
            <a:ext cx="4019700" cy="3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Venom Composition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2273975" y="5689282"/>
            <a:ext cx="4694158" cy="71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Venoms vary by species, but they contain toxins that help in hunting and defense.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7426285" y="4972883"/>
            <a:ext cx="5166122" cy="2018586"/>
          </a:xfrm>
          <a:prstGeom prst="roundRect">
            <a:avLst>
              <a:gd fmla="val 4953" name="adj"/>
            </a:avLst>
          </a:prstGeom>
          <a:solidFill>
            <a:srgbClr val="F7EDD4"/>
          </a:solidFill>
          <a:ln cap="flat" cmpd="sng" w="13800">
            <a:solidFill>
              <a:srgbClr val="EFDB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7662267" y="5208865"/>
            <a:ext cx="2221944" cy="347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187"/>
              <a:buFont typeface="Libre Baskerville"/>
              <a:buNone/>
            </a:pPr>
            <a:r>
              <a:rPr b="0" i="0" lang="en-US" sz="2187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Fun Fact</a:t>
            </a:r>
            <a:endParaRPr b="0" i="0" sz="21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0"/>
          <p:cNvSpPr/>
          <p:nvPr/>
        </p:nvSpPr>
        <p:spPr>
          <a:xfrm>
            <a:off x="7662267" y="5689282"/>
            <a:ext cx="4694158" cy="1066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42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750"/>
              <a:buFont typeface="DM Sans"/>
              <a:buNone/>
            </a:pPr>
            <a:r>
              <a:rPr b="0" i="0" lang="en-US" sz="1750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Some snake venom is being studied for its potential medicinal use in treating diseases such as cancer, heart disease, and stroke.</a:t>
            </a:r>
            <a:endParaRPr b="0" i="0" sz="1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12" name="Google Shape;11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3556226" y="3576826"/>
            <a:ext cx="8188402" cy="10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57225" y="7045050"/>
            <a:ext cx="2473175" cy="11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9" name="Google Shape;11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1"/>
          <p:cNvSpPr/>
          <p:nvPr/>
        </p:nvSpPr>
        <p:spPr>
          <a:xfrm>
            <a:off x="0" y="123100"/>
            <a:ext cx="14630400" cy="8532000"/>
          </a:xfrm>
          <a:prstGeom prst="rect">
            <a:avLst/>
          </a:prstGeom>
          <a:solidFill>
            <a:srgbClr val="FFFDFA"/>
          </a:solidFill>
          <a:ln cap="flat" cmpd="sng" w="11900">
            <a:solidFill>
              <a:srgbClr val="E5E0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1" name="Google Shape;12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4630400" cy="2382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1"/>
          <p:cNvSpPr/>
          <p:nvPr/>
        </p:nvSpPr>
        <p:spPr>
          <a:xfrm>
            <a:off x="2788325" y="2906673"/>
            <a:ext cx="7970520" cy="595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C4E3D"/>
              </a:buClr>
              <a:buSzPts val="3752"/>
              <a:buFont typeface="Libre Baskerville"/>
              <a:buNone/>
            </a:pPr>
            <a:r>
              <a:rPr b="0" i="0" lang="en-US" sz="3752" u="none" cap="none" strike="noStrike">
                <a:solidFill>
                  <a:srgbClr val="5C4E3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Mechanisms for Venom Ejection</a:t>
            </a:r>
            <a:endParaRPr b="0" i="0" sz="3752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1"/>
          <p:cNvSpPr/>
          <p:nvPr/>
        </p:nvSpPr>
        <p:spPr>
          <a:xfrm>
            <a:off x="7296150" y="3788093"/>
            <a:ext cx="38100" cy="4219694"/>
          </a:xfrm>
          <a:prstGeom prst="roundRect">
            <a:avLst>
              <a:gd fmla="val 225127" name="adj"/>
            </a:avLst>
          </a:prstGeom>
          <a:solidFill>
            <a:srgbClr val="EFDB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7529632" y="4132302"/>
            <a:ext cx="667107" cy="38100"/>
          </a:xfrm>
          <a:prstGeom prst="roundRect">
            <a:avLst>
              <a:gd fmla="val 225127" name="adj"/>
            </a:avLst>
          </a:prstGeom>
          <a:solidFill>
            <a:srgbClr val="EFDB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"/>
          <p:cNvSpPr/>
          <p:nvPr/>
        </p:nvSpPr>
        <p:spPr>
          <a:xfrm>
            <a:off x="7100768" y="3937040"/>
            <a:ext cx="428863" cy="428863"/>
          </a:xfrm>
          <a:prstGeom prst="roundRect">
            <a:avLst>
              <a:gd fmla="val 20000" name="adj"/>
            </a:avLst>
          </a:prstGeom>
          <a:solidFill>
            <a:srgbClr val="F7EDD4"/>
          </a:solidFill>
          <a:ln cap="flat" cmpd="sng" w="11900">
            <a:solidFill>
              <a:srgbClr val="EFDB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1"/>
          <p:cNvSpPr/>
          <p:nvPr/>
        </p:nvSpPr>
        <p:spPr>
          <a:xfrm>
            <a:off x="7250430" y="3972758"/>
            <a:ext cx="129540" cy="357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251"/>
              <a:buFont typeface="Libre Baskerville"/>
              <a:buNone/>
            </a:pPr>
            <a:r>
              <a:rPr b="0" i="0" lang="en-US" sz="2251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endParaRPr b="0" i="0" sz="225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1"/>
          <p:cNvSpPr/>
          <p:nvPr/>
        </p:nvSpPr>
        <p:spPr>
          <a:xfrm>
            <a:off x="8363426" y="3978593"/>
            <a:ext cx="1906072" cy="29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876"/>
              <a:buFont typeface="Libre Baskerville"/>
              <a:buNone/>
            </a:pPr>
            <a:r>
              <a:rPr b="0" i="0" lang="en-US" sz="1876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Solitary Fangs</a:t>
            </a:r>
            <a:endParaRPr b="0" i="0" sz="187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1"/>
          <p:cNvSpPr/>
          <p:nvPr/>
        </p:nvSpPr>
        <p:spPr>
          <a:xfrm>
            <a:off x="8363426" y="4390668"/>
            <a:ext cx="3478649" cy="914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60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501"/>
              <a:buFont typeface="DM Sans"/>
              <a:buNone/>
            </a:pPr>
            <a:r>
              <a:rPr b="0" i="0" lang="en-US" sz="1501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These snakes use muscles to force venom from the gland through the duct to the fang.</a:t>
            </a:r>
            <a:endParaRPr b="0" i="0" sz="150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1"/>
          <p:cNvSpPr/>
          <p:nvPr/>
        </p:nvSpPr>
        <p:spPr>
          <a:xfrm>
            <a:off x="6433661" y="5085159"/>
            <a:ext cx="667107" cy="38100"/>
          </a:xfrm>
          <a:prstGeom prst="roundRect">
            <a:avLst>
              <a:gd fmla="val 225127" name="adj"/>
            </a:avLst>
          </a:prstGeom>
          <a:solidFill>
            <a:srgbClr val="EFDB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1"/>
          <p:cNvSpPr/>
          <p:nvPr/>
        </p:nvSpPr>
        <p:spPr>
          <a:xfrm>
            <a:off x="7100768" y="4889897"/>
            <a:ext cx="428863" cy="428863"/>
          </a:xfrm>
          <a:prstGeom prst="roundRect">
            <a:avLst>
              <a:gd fmla="val 20000" name="adj"/>
            </a:avLst>
          </a:prstGeom>
          <a:solidFill>
            <a:srgbClr val="F7EDD4"/>
          </a:solidFill>
          <a:ln cap="flat" cmpd="sng" w="11900">
            <a:solidFill>
              <a:srgbClr val="EFDB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1"/>
          <p:cNvSpPr/>
          <p:nvPr/>
        </p:nvSpPr>
        <p:spPr>
          <a:xfrm>
            <a:off x="7227570" y="4925616"/>
            <a:ext cx="175260" cy="357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251"/>
              <a:buFont typeface="Libre Baskerville"/>
              <a:buNone/>
            </a:pPr>
            <a:r>
              <a:rPr b="0" i="0" lang="en-US" sz="2251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endParaRPr b="0" i="0" sz="225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3721894" y="4931450"/>
            <a:ext cx="2545080" cy="29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876"/>
              <a:buFont typeface="Libre Baskerville"/>
              <a:buNone/>
            </a:pPr>
            <a:r>
              <a:rPr b="0" i="0" lang="en-US" sz="1876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Multi-Fanged Snakes</a:t>
            </a:r>
            <a:endParaRPr b="0" i="0" sz="187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/>
          <p:nvPr/>
        </p:nvSpPr>
        <p:spPr>
          <a:xfrm>
            <a:off x="2788325" y="5738925"/>
            <a:ext cx="34785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9960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501"/>
              <a:buFont typeface="DM Sans"/>
              <a:buNone/>
            </a:pPr>
            <a:r>
              <a:rPr b="0" i="0" lang="en-US" sz="1501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These snakes have a valve in the venom duct that controls venom flow to all the fangs at once.</a:t>
            </a:r>
            <a:endParaRPr b="0" i="0" sz="150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7529632" y="6034326"/>
            <a:ext cx="667107" cy="38100"/>
          </a:xfrm>
          <a:prstGeom prst="roundRect">
            <a:avLst>
              <a:gd fmla="val 225127" name="adj"/>
            </a:avLst>
          </a:prstGeom>
          <a:solidFill>
            <a:srgbClr val="EFDB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7100768" y="5839063"/>
            <a:ext cx="428863" cy="428863"/>
          </a:xfrm>
          <a:prstGeom prst="roundRect">
            <a:avLst>
              <a:gd fmla="val 20000" name="adj"/>
            </a:avLst>
          </a:prstGeom>
          <a:solidFill>
            <a:srgbClr val="F7EDD4"/>
          </a:solidFill>
          <a:ln cap="flat" cmpd="sng" w="11900">
            <a:solidFill>
              <a:srgbClr val="EFDB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7227570" y="5874782"/>
            <a:ext cx="175260" cy="357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11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2251"/>
              <a:buFont typeface="Libre Baskerville"/>
              <a:buNone/>
            </a:pPr>
            <a:r>
              <a:rPr b="0" i="0" lang="en-US" sz="2251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</a:t>
            </a:r>
            <a:endParaRPr b="0" i="0" sz="225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8363426" y="5880616"/>
            <a:ext cx="2438400" cy="29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876"/>
              <a:buFont typeface="Libre Baskerville"/>
              <a:buNone/>
            </a:pPr>
            <a:r>
              <a:rPr b="0" i="0" lang="en-US" sz="1876" u="none" cap="none" strike="noStrike">
                <a:solidFill>
                  <a:srgbClr val="45424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Rear-Fanged Snakes</a:t>
            </a:r>
            <a:endParaRPr b="0" i="0" sz="1876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9516726" y="6483166"/>
            <a:ext cx="3478500" cy="15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9960"/>
              </a:lnSpc>
              <a:spcBef>
                <a:spcPts val="0"/>
              </a:spcBef>
              <a:spcAft>
                <a:spcPts val="0"/>
              </a:spcAft>
              <a:buClr>
                <a:srgbClr val="454240"/>
              </a:buClr>
              <a:buSzPts val="1501"/>
              <a:buFont typeface="DM Sans"/>
              <a:buNone/>
            </a:pPr>
            <a:r>
              <a:rPr b="0" i="0" lang="en-US" sz="1501" u="none" cap="none" strike="noStrike">
                <a:solidFill>
                  <a:srgbClr val="454240"/>
                </a:solidFill>
                <a:latin typeface="DM Sans"/>
                <a:ea typeface="DM Sans"/>
                <a:cs typeface="DM Sans"/>
                <a:sym typeface="DM Sans"/>
              </a:rPr>
              <a:t>They have venom-delivery systems different from front-fanged snakes. Their fangs point backward, and venom is ejected through a groove in the fang.</a:t>
            </a:r>
            <a:endParaRPr b="0" i="0" sz="1501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400" y="7152725"/>
            <a:ext cx="2473175" cy="11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