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Lst>
  <p:sldSz cy="8229600" cx="14630400"/>
  <p:notesSz cx="8229600" cy="14630400"/>
  <p:embeddedFontLst>
    <p:embeddedFont>
      <p:font typeface="Crimson Pro"/>
      <p:regular r:id="rId12"/>
      <p:bold r:id="rId13"/>
      <p:italic r:id="rId14"/>
      <p:boldItalic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CrimsonPro-bold.fntdata"/><Relationship Id="rId12" Type="http://schemas.openxmlformats.org/officeDocument/2006/relationships/font" Target="fonts/CrimsonPr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rimsonPro-boldItalic.fntdata"/><Relationship Id="rId14" Type="http://schemas.openxmlformats.org/officeDocument/2006/relationships/font" Target="fonts/CrimsonPro-italic.fntdata"/><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slide" Target="slides/slide1.xml"/><Relationship Id="rId19" Type="http://schemas.openxmlformats.org/officeDocument/2006/relationships/font" Target="fonts/OpenSans-boldItalic.fntdata"/><Relationship Id="rId6" Type="http://schemas.openxmlformats.org/officeDocument/2006/relationships/slide" Target="slides/slide2.xml"/><Relationship Id="rId18" Type="http://schemas.openxmlformats.org/officeDocument/2006/relationships/font" Target="fonts/OpenSans-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6667c7d85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 name="Google Shape;13;g26667c7d85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6667c7d85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 name="Google Shape;2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 name="Google Shape;2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 name="Google Shape;3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 name="Google Shape;3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64c10bf4bb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 name="Google Shape;69;g264c10bf4bb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g264c10bf4bb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64c10bf4b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8" name="Google Shape;78;g264c10bf4b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g264c10bf4b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 name="Shape 15"/>
        <p:cNvGrpSpPr/>
        <p:nvPr/>
      </p:nvGrpSpPr>
      <p:grpSpPr>
        <a:xfrm>
          <a:off x="0" y="0"/>
          <a:ext cx="0" cy="0"/>
          <a:chOff x="0" y="0"/>
          <a:chExt cx="0" cy="0"/>
        </a:xfrm>
      </p:grpSpPr>
      <p:pic>
        <p:nvPicPr>
          <p:cNvPr id="16" name="Google Shape;16;p3"/>
          <p:cNvPicPr preferRelativeResize="0"/>
          <p:nvPr/>
        </p:nvPicPr>
        <p:blipFill>
          <a:blip r:embed="rId3">
            <a:alphaModFix/>
          </a:blip>
          <a:stretch>
            <a:fillRect/>
          </a:stretch>
        </p:blipFill>
        <p:spPr>
          <a:xfrm>
            <a:off x="-118001" y="0"/>
            <a:ext cx="14748401" cy="8312300"/>
          </a:xfrm>
          <a:prstGeom prst="rect">
            <a:avLst/>
          </a:prstGeom>
          <a:noFill/>
          <a:ln>
            <a:noFill/>
          </a:ln>
        </p:spPr>
      </p:pic>
      <p:pic>
        <p:nvPicPr>
          <p:cNvPr descr="preencoded.png" id="17" name="Google Shape;17;p3"/>
          <p:cNvPicPr preferRelativeResize="0"/>
          <p:nvPr/>
        </p:nvPicPr>
        <p:blipFill rotWithShape="1">
          <a:blip r:embed="rId4">
            <a:alphaModFix/>
          </a:blip>
          <a:srcRect b="0" l="0" r="0" t="0"/>
          <a:stretch/>
        </p:blipFill>
        <p:spPr>
          <a:xfrm>
            <a:off x="9353100" y="313650"/>
            <a:ext cx="5277299" cy="7915949"/>
          </a:xfrm>
          <a:prstGeom prst="rect">
            <a:avLst/>
          </a:prstGeom>
          <a:noFill/>
          <a:ln>
            <a:noFill/>
          </a:ln>
        </p:spPr>
      </p:pic>
      <p:sp>
        <p:nvSpPr>
          <p:cNvPr id="18" name="Google Shape;18;p3"/>
          <p:cNvSpPr txBox="1"/>
          <p:nvPr/>
        </p:nvSpPr>
        <p:spPr>
          <a:xfrm>
            <a:off x="0" y="0"/>
            <a:ext cx="6684900" cy="2002500"/>
          </a:xfrm>
          <a:prstGeom prst="rect">
            <a:avLst/>
          </a:prstGeom>
          <a:noFill/>
          <a:ln>
            <a:noFill/>
          </a:ln>
        </p:spPr>
        <p:txBody>
          <a:bodyPr anchorCtr="0" anchor="t" bIns="91425" lIns="91425" spcFirstLastPara="1" rIns="91425" wrap="square" tIns="91425">
            <a:spAutoFit/>
          </a:bodyPr>
          <a:lstStyle/>
          <a:p>
            <a:pPr indent="0" lvl="0" marL="0" rtl="0" algn="l">
              <a:lnSpc>
                <a:spcPct val="124995"/>
              </a:lnSpc>
              <a:spcBef>
                <a:spcPts val="0"/>
              </a:spcBef>
              <a:spcAft>
                <a:spcPts val="0"/>
              </a:spcAft>
              <a:buNone/>
            </a:pPr>
            <a:r>
              <a:rPr b="1" lang="en-US" sz="5249">
                <a:solidFill>
                  <a:schemeClr val="lt1"/>
                </a:solidFill>
                <a:latin typeface="Crimson Pro"/>
                <a:ea typeface="Crimson Pro"/>
                <a:cs typeface="Crimson Pro"/>
                <a:sym typeface="Crimson Pro"/>
              </a:rPr>
              <a:t>Discovering the Marvels of Gecko Feet</a:t>
            </a:r>
            <a:endParaRPr sz="5249">
              <a:solidFill>
                <a:schemeClr val="lt1"/>
              </a:solidFill>
              <a:latin typeface="Calibri"/>
              <a:ea typeface="Calibri"/>
              <a:cs typeface="Calibri"/>
              <a:sym typeface="Calibri"/>
            </a:endParaRPr>
          </a:p>
        </p:txBody>
      </p:sp>
      <p:sp>
        <p:nvSpPr>
          <p:cNvPr id="19" name="Google Shape;19;p3"/>
          <p:cNvSpPr txBox="1"/>
          <p:nvPr/>
        </p:nvSpPr>
        <p:spPr>
          <a:xfrm>
            <a:off x="1292025" y="2752125"/>
            <a:ext cx="5982600" cy="3088200"/>
          </a:xfrm>
          <a:prstGeom prst="rect">
            <a:avLst/>
          </a:prstGeom>
          <a:noFill/>
          <a:ln>
            <a:noFill/>
          </a:ln>
        </p:spPr>
        <p:txBody>
          <a:bodyPr anchorCtr="0" anchor="t" bIns="91425" lIns="91425" spcFirstLastPara="1" rIns="91425" wrap="square" tIns="91425">
            <a:spAutoFit/>
          </a:bodyPr>
          <a:lstStyle/>
          <a:p>
            <a:pPr indent="0" lvl="0" marL="0" rtl="0" algn="l">
              <a:lnSpc>
                <a:spcPct val="159942"/>
              </a:lnSpc>
              <a:spcBef>
                <a:spcPts val="0"/>
              </a:spcBef>
              <a:spcAft>
                <a:spcPts val="0"/>
              </a:spcAft>
              <a:buNone/>
            </a:pPr>
            <a:r>
              <a:rPr lang="en-US" sz="2550">
                <a:solidFill>
                  <a:schemeClr val="lt1"/>
                </a:solidFill>
                <a:latin typeface="Open Sans"/>
                <a:ea typeface="Open Sans"/>
                <a:cs typeface="Open Sans"/>
                <a:sym typeface="Open Sans"/>
              </a:rPr>
              <a:t>Gecko feet possess incredible adhesion properties due to their microscopic structures. Join us as we delve into the fascinating world of gecko adhesion.</a:t>
            </a:r>
            <a:endParaRPr sz="22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sp>
        <p:nvSpPr>
          <p:cNvPr id="25" name="Google Shape;25;p4"/>
          <p:cNvSpPr/>
          <p:nvPr/>
        </p:nvSpPr>
        <p:spPr>
          <a:xfrm>
            <a:off x="0" y="0"/>
            <a:ext cx="14630400" cy="8229600"/>
          </a:xfrm>
          <a:prstGeom prst="rect">
            <a:avLst/>
          </a:prstGeom>
          <a:solidFill>
            <a:srgbClr val="F7ED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0" y="0"/>
            <a:ext cx="14630400" cy="8229600"/>
          </a:xfrm>
          <a:prstGeom prst="rect">
            <a:avLst/>
          </a:prstGeom>
          <a:solidFill>
            <a:srgbClr val="FFFCFA"/>
          </a:solidFill>
          <a:ln cap="flat" cmpd="sng" w="13800">
            <a:solidFill>
              <a:srgbClr val="E5E0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7" name="Google Shape;27;p4"/>
          <p:cNvPicPr preferRelativeResize="0"/>
          <p:nvPr/>
        </p:nvPicPr>
        <p:blipFill rotWithShape="1">
          <a:blip r:embed="rId3">
            <a:alphaModFix/>
          </a:blip>
          <a:srcRect b="0" l="0" r="0" t="0"/>
          <a:stretch/>
        </p:blipFill>
        <p:spPr>
          <a:xfrm>
            <a:off x="0" y="0"/>
            <a:ext cx="5486400" cy="8229600"/>
          </a:xfrm>
          <a:prstGeom prst="rect">
            <a:avLst/>
          </a:prstGeom>
          <a:noFill/>
          <a:ln>
            <a:noFill/>
          </a:ln>
        </p:spPr>
      </p:pic>
      <p:sp>
        <p:nvSpPr>
          <p:cNvPr id="28" name="Google Shape;28;p4"/>
          <p:cNvSpPr/>
          <p:nvPr/>
        </p:nvSpPr>
        <p:spPr>
          <a:xfrm>
            <a:off x="6319599" y="2365296"/>
            <a:ext cx="7477601" cy="1388745"/>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443728"/>
              </a:buClr>
              <a:buSzPts val="4374"/>
              <a:buFont typeface="Crimson Pro"/>
              <a:buNone/>
            </a:pPr>
            <a:r>
              <a:rPr b="1" i="0" lang="en-US" sz="4374" u="none" cap="none" strike="noStrike">
                <a:solidFill>
                  <a:srgbClr val="443728"/>
                </a:solidFill>
                <a:latin typeface="Crimson Pro"/>
                <a:ea typeface="Crimson Pro"/>
                <a:cs typeface="Crimson Pro"/>
                <a:sym typeface="Crimson Pro"/>
              </a:rPr>
              <a:t>Witness the Graceful Climbing Skills of Geckos</a:t>
            </a:r>
            <a:endParaRPr b="0" i="0" sz="4374" u="none" cap="none" strike="noStrike">
              <a:solidFill>
                <a:schemeClr val="dk1"/>
              </a:solidFill>
              <a:latin typeface="Calibri"/>
              <a:ea typeface="Calibri"/>
              <a:cs typeface="Calibri"/>
              <a:sym typeface="Calibri"/>
            </a:endParaRPr>
          </a:p>
        </p:txBody>
      </p:sp>
      <p:pic>
        <p:nvPicPr>
          <p:cNvPr id="29" name="Google Shape;29;p4"/>
          <p:cNvPicPr preferRelativeResize="0"/>
          <p:nvPr/>
        </p:nvPicPr>
        <p:blipFill>
          <a:blip r:embed="rId4">
            <a:alphaModFix/>
          </a:blip>
          <a:stretch>
            <a:fillRect/>
          </a:stretch>
        </p:blipFill>
        <p:spPr>
          <a:xfrm>
            <a:off x="-273247" y="0"/>
            <a:ext cx="14903646" cy="8312325"/>
          </a:xfrm>
          <a:prstGeom prst="rect">
            <a:avLst/>
          </a:prstGeom>
          <a:noFill/>
          <a:ln>
            <a:noFill/>
          </a:ln>
        </p:spPr>
      </p:pic>
      <p:sp>
        <p:nvSpPr>
          <p:cNvPr id="30" name="Google Shape;30;p4"/>
          <p:cNvSpPr/>
          <p:nvPr/>
        </p:nvSpPr>
        <p:spPr>
          <a:xfrm>
            <a:off x="6319599" y="4087297"/>
            <a:ext cx="7477601" cy="1777008"/>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443728"/>
              </a:buClr>
              <a:buSzPts val="1750"/>
              <a:buFont typeface="Open Sans"/>
              <a:buNone/>
            </a:pPr>
            <a:r>
              <a:rPr b="0" i="0" lang="en-US" sz="2450" u="none" cap="none" strike="noStrike">
                <a:solidFill>
                  <a:srgbClr val="443728"/>
                </a:solidFill>
                <a:latin typeface="Open Sans"/>
                <a:ea typeface="Open Sans"/>
                <a:cs typeface="Open Sans"/>
                <a:sym typeface="Open Sans"/>
              </a:rPr>
              <a:t>With their unique setae and electrostatic forces, geckos showcase unparalleled agility and precision. </a:t>
            </a:r>
            <a:endParaRPr b="0" i="0" sz="245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5"/>
          <p:cNvSpPr/>
          <p:nvPr/>
        </p:nvSpPr>
        <p:spPr>
          <a:xfrm>
            <a:off x="0" y="0"/>
            <a:ext cx="14630400" cy="8229600"/>
          </a:xfrm>
          <a:prstGeom prst="rect">
            <a:avLst/>
          </a:prstGeom>
          <a:solidFill>
            <a:srgbClr val="F7ED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5"/>
          <p:cNvSpPr/>
          <p:nvPr/>
        </p:nvSpPr>
        <p:spPr>
          <a:xfrm>
            <a:off x="0" y="0"/>
            <a:ext cx="14630400" cy="8229600"/>
          </a:xfrm>
          <a:prstGeom prst="rect">
            <a:avLst/>
          </a:prstGeom>
          <a:solidFill>
            <a:srgbClr val="FFFCFA"/>
          </a:solidFill>
          <a:ln cap="flat" cmpd="sng" w="13800">
            <a:solidFill>
              <a:srgbClr val="E5E0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8" name="Google Shape;38;p5"/>
          <p:cNvPicPr preferRelativeResize="0"/>
          <p:nvPr/>
        </p:nvPicPr>
        <p:blipFill rotWithShape="1">
          <a:blip r:embed="rId3">
            <a:alphaModFix/>
          </a:blip>
          <a:srcRect b="0" l="0" r="0" t="0"/>
          <a:stretch/>
        </p:blipFill>
        <p:spPr>
          <a:xfrm>
            <a:off x="0" y="0"/>
            <a:ext cx="14630400" cy="2777490"/>
          </a:xfrm>
          <a:prstGeom prst="rect">
            <a:avLst/>
          </a:prstGeom>
          <a:noFill/>
          <a:ln>
            <a:noFill/>
          </a:ln>
        </p:spPr>
      </p:pic>
      <p:sp>
        <p:nvSpPr>
          <p:cNvPr id="39" name="Google Shape;39;p5"/>
          <p:cNvSpPr/>
          <p:nvPr/>
        </p:nvSpPr>
        <p:spPr>
          <a:xfrm>
            <a:off x="453603" y="3340550"/>
            <a:ext cx="11498700" cy="694500"/>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443728"/>
              </a:buClr>
              <a:buSzPts val="4374"/>
              <a:buFont typeface="Crimson Pro"/>
              <a:buNone/>
            </a:pPr>
            <a:r>
              <a:rPr b="1" i="0" lang="en-US" sz="4374" u="none" cap="none" strike="noStrike">
                <a:solidFill>
                  <a:srgbClr val="443728"/>
                </a:solidFill>
                <a:latin typeface="Crimson Pro"/>
                <a:ea typeface="Crimson Pro"/>
                <a:cs typeface="Crimson Pro"/>
                <a:sym typeface="Crimson Pro"/>
              </a:rPr>
              <a:t>Unveiling the Secrets of Gecko Feet</a:t>
            </a:r>
            <a:endParaRPr b="0" i="0" sz="4374" u="none" cap="none" strike="noStrike">
              <a:solidFill>
                <a:schemeClr val="dk1"/>
              </a:solidFill>
              <a:latin typeface="Calibri"/>
              <a:ea typeface="Calibri"/>
              <a:cs typeface="Calibri"/>
              <a:sym typeface="Calibri"/>
            </a:endParaRPr>
          </a:p>
        </p:txBody>
      </p:sp>
      <p:sp>
        <p:nvSpPr>
          <p:cNvPr id="40" name="Google Shape;40;p5"/>
          <p:cNvSpPr/>
          <p:nvPr/>
        </p:nvSpPr>
        <p:spPr>
          <a:xfrm>
            <a:off x="1745743" y="4768097"/>
            <a:ext cx="10554300" cy="1421700"/>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443728"/>
              </a:buClr>
              <a:buSzPts val="1750"/>
              <a:buFont typeface="Open Sans"/>
              <a:buNone/>
            </a:pPr>
            <a:r>
              <a:rPr b="0" i="0" lang="en-US" sz="2250" u="none" cap="none" strike="noStrike">
                <a:solidFill>
                  <a:srgbClr val="443728"/>
                </a:solidFill>
                <a:latin typeface="Open Sans"/>
                <a:ea typeface="Open Sans"/>
                <a:cs typeface="Open Sans"/>
                <a:sym typeface="Open Sans"/>
              </a:rPr>
              <a:t>Gecko feet are equipped with tiny hair-like structures called setae, which allow them to stick to surfaces with remarkable grip. These microscopic wonders enable geckos to effortlessly scale walls and ceilings, defying gravity with ease. </a:t>
            </a:r>
            <a:endParaRPr b="0" i="0" sz="2250" u="none" cap="none" strike="noStrike">
              <a:solidFill>
                <a:schemeClr val="dk1"/>
              </a:solidFill>
              <a:latin typeface="Calibri"/>
              <a:ea typeface="Calibri"/>
              <a:cs typeface="Calibri"/>
              <a:sym typeface="Calibri"/>
            </a:endParaRPr>
          </a:p>
        </p:txBody>
      </p:sp>
      <p:pic>
        <p:nvPicPr>
          <p:cNvPr id="41" name="Google Shape;41;p5"/>
          <p:cNvPicPr preferRelativeResize="0"/>
          <p:nvPr/>
        </p:nvPicPr>
        <p:blipFill rotWithShape="1">
          <a:blip r:embed="rId4">
            <a:alphaModFix/>
          </a:blip>
          <a:srcRect b="7038" l="68205" r="0" t="71620"/>
          <a:stretch/>
        </p:blipFill>
        <p:spPr>
          <a:xfrm>
            <a:off x="10027200" y="6488175"/>
            <a:ext cx="4603200" cy="1741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6"/>
          <p:cNvSpPr/>
          <p:nvPr/>
        </p:nvSpPr>
        <p:spPr>
          <a:xfrm>
            <a:off x="0" y="0"/>
            <a:ext cx="14630400" cy="8229600"/>
          </a:xfrm>
          <a:prstGeom prst="rect">
            <a:avLst/>
          </a:prstGeom>
          <a:solidFill>
            <a:srgbClr val="F7ED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a:off x="0" y="0"/>
            <a:ext cx="14630400" cy="8229600"/>
          </a:xfrm>
          <a:prstGeom prst="rect">
            <a:avLst/>
          </a:prstGeom>
          <a:solidFill>
            <a:srgbClr val="FFFCFA"/>
          </a:solidFill>
          <a:ln cap="flat" cmpd="sng" w="13800">
            <a:solidFill>
              <a:srgbClr val="E5E0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9" name="Google Shape;49;p6"/>
          <p:cNvPicPr preferRelativeResize="0"/>
          <p:nvPr/>
        </p:nvPicPr>
        <p:blipFill rotWithShape="1">
          <a:blip r:embed="rId3">
            <a:alphaModFix/>
          </a:blip>
          <a:srcRect b="0" l="0" r="0" t="0"/>
          <a:stretch/>
        </p:blipFill>
        <p:spPr>
          <a:xfrm>
            <a:off x="0" y="0"/>
            <a:ext cx="14630400" cy="2777490"/>
          </a:xfrm>
          <a:prstGeom prst="rect">
            <a:avLst/>
          </a:prstGeom>
          <a:noFill/>
          <a:ln>
            <a:noFill/>
          </a:ln>
        </p:spPr>
      </p:pic>
      <p:sp>
        <p:nvSpPr>
          <p:cNvPr id="50" name="Google Shape;50;p6"/>
          <p:cNvSpPr/>
          <p:nvPr/>
        </p:nvSpPr>
        <p:spPr>
          <a:xfrm>
            <a:off x="169418" y="2838343"/>
            <a:ext cx="10119300" cy="694500"/>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443728"/>
              </a:buClr>
              <a:buSzPts val="4374"/>
              <a:buFont typeface="Crimson Pro"/>
              <a:buNone/>
            </a:pPr>
            <a:r>
              <a:rPr b="1" i="0" lang="en-US" sz="4374" u="none" cap="none" strike="noStrike">
                <a:solidFill>
                  <a:srgbClr val="443728"/>
                </a:solidFill>
                <a:latin typeface="Crimson Pro"/>
                <a:ea typeface="Crimson Pro"/>
                <a:cs typeface="Crimson Pro"/>
                <a:sym typeface="Crimson Pro"/>
              </a:rPr>
              <a:t>Exploring the Microscopic World of Geckos</a:t>
            </a:r>
            <a:endParaRPr b="0" i="0" sz="4374" u="none" cap="none" strike="noStrike">
              <a:solidFill>
                <a:schemeClr val="dk1"/>
              </a:solidFill>
              <a:latin typeface="Calibri"/>
              <a:ea typeface="Calibri"/>
              <a:cs typeface="Calibri"/>
              <a:sym typeface="Calibri"/>
            </a:endParaRPr>
          </a:p>
        </p:txBody>
      </p:sp>
      <p:sp>
        <p:nvSpPr>
          <p:cNvPr id="51" name="Google Shape;51;p6"/>
          <p:cNvSpPr/>
          <p:nvPr/>
        </p:nvSpPr>
        <p:spPr>
          <a:xfrm>
            <a:off x="381250" y="4449825"/>
            <a:ext cx="13269300" cy="2184900"/>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443728"/>
              </a:buClr>
              <a:buSzPts val="1750"/>
              <a:buFont typeface="Open Sans"/>
              <a:buNone/>
            </a:pPr>
            <a:r>
              <a:rPr b="0" i="0" lang="en-US" sz="2400" u="none" cap="none" strike="noStrike">
                <a:solidFill>
                  <a:srgbClr val="443728"/>
                </a:solidFill>
                <a:latin typeface="Open Sans"/>
                <a:ea typeface="Open Sans"/>
                <a:cs typeface="Open Sans"/>
                <a:sym typeface="Open Sans"/>
              </a:rPr>
              <a:t>Take a closer look at the incredible setae of geckos under a microscope</a:t>
            </a:r>
            <a:r>
              <a:rPr lang="en-US" sz="2400">
                <a:solidFill>
                  <a:srgbClr val="443728"/>
                </a:solidFill>
                <a:latin typeface="Open Sans"/>
                <a:ea typeface="Open Sans"/>
                <a:cs typeface="Open Sans"/>
                <a:sym typeface="Open Sans"/>
              </a:rPr>
              <a:t>.</a:t>
            </a:r>
            <a:endParaRPr sz="2400">
              <a:solidFill>
                <a:srgbClr val="443728"/>
              </a:solidFill>
              <a:latin typeface="Open Sans"/>
              <a:ea typeface="Open Sans"/>
              <a:cs typeface="Open Sans"/>
              <a:sym typeface="Open Sans"/>
            </a:endParaRPr>
          </a:p>
          <a:p>
            <a:pPr indent="0" lvl="0" marL="0" marR="0" rtl="0" algn="l">
              <a:lnSpc>
                <a:spcPct val="159942"/>
              </a:lnSpc>
              <a:spcBef>
                <a:spcPts val="0"/>
              </a:spcBef>
              <a:spcAft>
                <a:spcPts val="0"/>
              </a:spcAft>
              <a:buClr>
                <a:srgbClr val="443728"/>
              </a:buClr>
              <a:buSzPts val="1750"/>
              <a:buFont typeface="Open Sans"/>
              <a:buNone/>
            </a:pPr>
            <a:r>
              <a:t/>
            </a:r>
            <a:endParaRPr sz="2400">
              <a:solidFill>
                <a:srgbClr val="443728"/>
              </a:solidFill>
              <a:latin typeface="Open Sans"/>
              <a:ea typeface="Open Sans"/>
              <a:cs typeface="Open Sans"/>
              <a:sym typeface="Open Sans"/>
            </a:endParaRPr>
          </a:p>
          <a:p>
            <a:pPr indent="0" lvl="0" marL="0" marR="0" rtl="0" algn="l">
              <a:lnSpc>
                <a:spcPct val="159942"/>
              </a:lnSpc>
              <a:spcBef>
                <a:spcPts val="0"/>
              </a:spcBef>
              <a:spcAft>
                <a:spcPts val="0"/>
              </a:spcAft>
              <a:buClr>
                <a:srgbClr val="443728"/>
              </a:buClr>
              <a:buSzPts val="1750"/>
              <a:buFont typeface="Open Sans"/>
              <a:buNone/>
            </a:pPr>
            <a:r>
              <a:rPr b="0" i="0" lang="en-US" sz="2400" u="none" cap="none" strike="noStrike">
                <a:solidFill>
                  <a:srgbClr val="443728"/>
                </a:solidFill>
                <a:latin typeface="Open Sans"/>
                <a:ea typeface="Open Sans"/>
                <a:cs typeface="Open Sans"/>
                <a:sym typeface="Open Sans"/>
              </a:rPr>
              <a:t>These tiny hair-like structures play a crucial role in creating the electrostatic forces that allow geckos to effortlessly scale walls and hang from ceilings. </a:t>
            </a:r>
            <a:endParaRPr b="0" i="0" sz="2400" u="none" cap="none" strike="noStrike">
              <a:solidFill>
                <a:srgbClr val="443728"/>
              </a:solidFill>
              <a:latin typeface="Open Sans"/>
              <a:ea typeface="Open Sans"/>
              <a:cs typeface="Open Sans"/>
              <a:sym typeface="Open Sans"/>
            </a:endParaRPr>
          </a:p>
          <a:p>
            <a:pPr indent="0" lvl="0" marL="0" marR="0" rtl="0" algn="l">
              <a:lnSpc>
                <a:spcPct val="159942"/>
              </a:lnSpc>
              <a:spcBef>
                <a:spcPts val="0"/>
              </a:spcBef>
              <a:spcAft>
                <a:spcPts val="0"/>
              </a:spcAft>
              <a:buClr>
                <a:srgbClr val="443728"/>
              </a:buClr>
              <a:buSzPts val="1750"/>
              <a:buFont typeface="Open Sans"/>
              <a:buNone/>
            </a:pPr>
            <a:r>
              <a:rPr lang="en-US" sz="2400">
                <a:solidFill>
                  <a:srgbClr val="443728"/>
                </a:solidFill>
                <a:latin typeface="Open Sans"/>
                <a:ea typeface="Open Sans"/>
                <a:cs typeface="Open Sans"/>
                <a:sym typeface="Open Sans"/>
              </a:rPr>
              <a:t>But how?</a:t>
            </a:r>
            <a:endParaRPr sz="2400">
              <a:solidFill>
                <a:srgbClr val="443728"/>
              </a:solidFill>
              <a:latin typeface="Open Sans"/>
              <a:ea typeface="Open Sans"/>
              <a:cs typeface="Open Sans"/>
              <a:sym typeface="Open Sans"/>
            </a:endParaRPr>
          </a:p>
        </p:txBody>
      </p:sp>
      <p:pic>
        <p:nvPicPr>
          <p:cNvPr id="52" name="Google Shape;52;p6"/>
          <p:cNvPicPr preferRelativeResize="0"/>
          <p:nvPr/>
        </p:nvPicPr>
        <p:blipFill rotWithShape="1">
          <a:blip r:embed="rId4">
            <a:alphaModFix/>
          </a:blip>
          <a:srcRect b="7038" l="68205" r="0" t="71620"/>
          <a:stretch/>
        </p:blipFill>
        <p:spPr>
          <a:xfrm>
            <a:off x="10027200" y="6417950"/>
            <a:ext cx="4603200" cy="1741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7"/>
          <p:cNvSpPr/>
          <p:nvPr/>
        </p:nvSpPr>
        <p:spPr>
          <a:xfrm>
            <a:off x="0" y="0"/>
            <a:ext cx="14630400" cy="8229600"/>
          </a:xfrm>
          <a:prstGeom prst="rect">
            <a:avLst/>
          </a:prstGeom>
          <a:solidFill>
            <a:srgbClr val="F7ED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p:nvPr/>
        </p:nvSpPr>
        <p:spPr>
          <a:xfrm>
            <a:off x="0" y="0"/>
            <a:ext cx="14630400" cy="8229600"/>
          </a:xfrm>
          <a:prstGeom prst="rect">
            <a:avLst/>
          </a:prstGeom>
          <a:solidFill>
            <a:srgbClr val="FFFCFA"/>
          </a:solidFill>
          <a:ln cap="flat" cmpd="sng" w="9625">
            <a:solidFill>
              <a:srgbClr val="E5E0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0" name="Google Shape;60;p7"/>
          <p:cNvPicPr preferRelativeResize="0"/>
          <p:nvPr/>
        </p:nvPicPr>
        <p:blipFill rotWithShape="1">
          <a:blip r:embed="rId3">
            <a:alphaModFix/>
          </a:blip>
          <a:srcRect b="-7120" l="0" r="0" t="18664"/>
          <a:stretch/>
        </p:blipFill>
        <p:spPr>
          <a:xfrm>
            <a:off x="0" y="0"/>
            <a:ext cx="3936325" cy="8548824"/>
          </a:xfrm>
          <a:prstGeom prst="rect">
            <a:avLst/>
          </a:prstGeom>
          <a:noFill/>
          <a:ln>
            <a:noFill/>
          </a:ln>
        </p:spPr>
      </p:pic>
      <p:sp>
        <p:nvSpPr>
          <p:cNvPr id="61" name="Google Shape;61;p7"/>
          <p:cNvSpPr/>
          <p:nvPr/>
        </p:nvSpPr>
        <p:spPr>
          <a:xfrm>
            <a:off x="6364377" y="427675"/>
            <a:ext cx="6418500" cy="486000"/>
          </a:xfrm>
          <a:prstGeom prst="rect">
            <a:avLst/>
          </a:prstGeom>
          <a:noFill/>
          <a:ln>
            <a:noFill/>
          </a:ln>
        </p:spPr>
        <p:txBody>
          <a:bodyPr anchorCtr="0" anchor="t" bIns="45700" lIns="91425" spcFirstLastPara="1" rIns="91425" wrap="square" tIns="45700">
            <a:noAutofit/>
          </a:bodyPr>
          <a:lstStyle/>
          <a:p>
            <a:pPr indent="0" lvl="0" marL="0" marR="0" rtl="0" algn="l">
              <a:lnSpc>
                <a:spcPct val="124983"/>
              </a:lnSpc>
              <a:spcBef>
                <a:spcPts val="0"/>
              </a:spcBef>
              <a:spcAft>
                <a:spcPts val="0"/>
              </a:spcAft>
              <a:buClr>
                <a:srgbClr val="443728"/>
              </a:buClr>
              <a:buSzPts val="3062"/>
              <a:buFont typeface="Crimson Pro"/>
              <a:buNone/>
            </a:pPr>
            <a:r>
              <a:rPr b="1" i="0" lang="en-US" sz="3062" u="none" cap="none" strike="noStrike">
                <a:solidFill>
                  <a:srgbClr val="443728"/>
                </a:solidFill>
                <a:latin typeface="Crimson Pro"/>
                <a:ea typeface="Crimson Pro"/>
                <a:cs typeface="Crimson Pro"/>
                <a:sym typeface="Crimson Pro"/>
              </a:rPr>
              <a:t>The Wonders of Electrostatics</a:t>
            </a:r>
            <a:endParaRPr b="0" i="0" sz="3062" u="none" cap="none" strike="noStrike">
              <a:solidFill>
                <a:schemeClr val="dk1"/>
              </a:solidFill>
              <a:latin typeface="Calibri"/>
              <a:ea typeface="Calibri"/>
              <a:cs typeface="Calibri"/>
              <a:sym typeface="Calibri"/>
            </a:endParaRPr>
          </a:p>
        </p:txBody>
      </p:sp>
      <p:sp>
        <p:nvSpPr>
          <p:cNvPr id="62" name="Google Shape;62;p7"/>
          <p:cNvSpPr/>
          <p:nvPr/>
        </p:nvSpPr>
        <p:spPr>
          <a:xfrm>
            <a:off x="6364367" y="1146929"/>
            <a:ext cx="7388066" cy="994886"/>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443728"/>
              </a:buClr>
              <a:buSzPts val="1225"/>
              <a:buFont typeface="Open Sans"/>
              <a:buNone/>
            </a:pPr>
            <a:r>
              <a:rPr lang="en-US" sz="2400">
                <a:solidFill>
                  <a:srgbClr val="443728"/>
                </a:solidFill>
                <a:latin typeface="Open Sans"/>
                <a:ea typeface="Open Sans"/>
                <a:cs typeface="Open Sans"/>
                <a:sym typeface="Open Sans"/>
              </a:rPr>
              <a:t>Let’s take a look at </a:t>
            </a:r>
            <a:r>
              <a:rPr lang="en-US" sz="2400">
                <a:solidFill>
                  <a:srgbClr val="443728"/>
                </a:solidFill>
                <a:latin typeface="Open Sans"/>
                <a:ea typeface="Open Sans"/>
                <a:cs typeface="Open Sans"/>
                <a:sym typeface="Open Sans"/>
              </a:rPr>
              <a:t>electrostatics</a:t>
            </a:r>
            <a:r>
              <a:rPr lang="en-US" sz="2400">
                <a:solidFill>
                  <a:srgbClr val="443728"/>
                </a:solidFill>
                <a:latin typeface="Open Sans"/>
                <a:ea typeface="Open Sans"/>
                <a:cs typeface="Open Sans"/>
                <a:sym typeface="Open Sans"/>
              </a:rPr>
              <a:t>.</a:t>
            </a:r>
            <a:endParaRPr sz="2400">
              <a:solidFill>
                <a:srgbClr val="443728"/>
              </a:solidFill>
              <a:latin typeface="Open Sans"/>
              <a:ea typeface="Open Sans"/>
              <a:cs typeface="Open Sans"/>
              <a:sym typeface="Open Sans"/>
            </a:endParaRPr>
          </a:p>
          <a:p>
            <a:pPr indent="0" lvl="0" marL="0" marR="0" rtl="0" algn="l">
              <a:lnSpc>
                <a:spcPct val="160000"/>
              </a:lnSpc>
              <a:spcBef>
                <a:spcPts val="0"/>
              </a:spcBef>
              <a:spcAft>
                <a:spcPts val="0"/>
              </a:spcAft>
              <a:buClr>
                <a:srgbClr val="443728"/>
              </a:buClr>
              <a:buSzPts val="1225"/>
              <a:buFont typeface="Open Sans"/>
              <a:buNone/>
            </a:pPr>
            <a:r>
              <a:t/>
            </a:r>
            <a:endParaRPr sz="2400">
              <a:solidFill>
                <a:srgbClr val="443728"/>
              </a:solidFill>
              <a:latin typeface="Open Sans"/>
              <a:ea typeface="Open Sans"/>
              <a:cs typeface="Open Sans"/>
              <a:sym typeface="Open Sans"/>
            </a:endParaRPr>
          </a:p>
          <a:p>
            <a:pPr indent="0" lvl="0" marL="0" marR="0" rtl="0" algn="l">
              <a:lnSpc>
                <a:spcPct val="160000"/>
              </a:lnSpc>
              <a:spcBef>
                <a:spcPts val="0"/>
              </a:spcBef>
              <a:spcAft>
                <a:spcPts val="0"/>
              </a:spcAft>
              <a:buClr>
                <a:srgbClr val="443728"/>
              </a:buClr>
              <a:buSzPts val="1225"/>
              <a:buFont typeface="Open Sans"/>
              <a:buNone/>
            </a:pPr>
            <a:r>
              <a:rPr b="0" i="0" lang="en-US" sz="2400" u="none" cap="none" strike="noStrike">
                <a:solidFill>
                  <a:srgbClr val="443728"/>
                </a:solidFill>
                <a:latin typeface="Open Sans"/>
                <a:ea typeface="Open Sans"/>
                <a:cs typeface="Open Sans"/>
                <a:sym typeface="Open Sans"/>
              </a:rPr>
              <a:t>Electrostatics is the branch of physics that explores the fascinating world of electric charge and its behavior. From the attraction of opposite charges to the repulsion of like charges, electrostatics governs the forces that shape our everyday lives</a:t>
            </a:r>
            <a:r>
              <a:rPr lang="en-US" sz="2400">
                <a:solidFill>
                  <a:srgbClr val="443728"/>
                </a:solidFill>
                <a:latin typeface="Open Sans"/>
                <a:ea typeface="Open Sans"/>
                <a:cs typeface="Open Sans"/>
                <a:sym typeface="Open Sans"/>
              </a:rPr>
              <a:t> and help a gecko climb!</a:t>
            </a:r>
            <a:endParaRPr b="0" i="0" sz="2400" u="none" cap="none" strike="noStrike">
              <a:solidFill>
                <a:schemeClr val="dk1"/>
              </a:solidFill>
              <a:latin typeface="Calibri"/>
              <a:ea typeface="Calibri"/>
              <a:cs typeface="Calibri"/>
              <a:sym typeface="Calibri"/>
            </a:endParaRPr>
          </a:p>
        </p:txBody>
      </p:sp>
      <p:sp>
        <p:nvSpPr>
          <p:cNvPr id="63" name="Google Shape;63;p7"/>
          <p:cNvSpPr/>
          <p:nvPr/>
        </p:nvSpPr>
        <p:spPr>
          <a:xfrm>
            <a:off x="6364367" y="2997160"/>
            <a:ext cx="7388066" cy="994886"/>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443728"/>
              </a:buClr>
              <a:buSzPts val="1225"/>
              <a:buFont typeface="Open Sans"/>
              <a:buNone/>
            </a:pPr>
            <a:r>
              <a:t/>
            </a:r>
            <a:endParaRPr b="0" i="0" sz="1225" u="none" cap="none" strike="noStrike">
              <a:solidFill>
                <a:schemeClr val="dk1"/>
              </a:solidFill>
              <a:latin typeface="Calibri"/>
              <a:ea typeface="Calibri"/>
              <a:cs typeface="Calibri"/>
              <a:sym typeface="Calibri"/>
            </a:endParaRPr>
          </a:p>
        </p:txBody>
      </p:sp>
      <p:sp>
        <p:nvSpPr>
          <p:cNvPr id="64" name="Google Shape;64;p7"/>
          <p:cNvSpPr/>
          <p:nvPr/>
        </p:nvSpPr>
        <p:spPr>
          <a:xfrm>
            <a:off x="6672017" y="5874399"/>
            <a:ext cx="7388100" cy="994800"/>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443728"/>
              </a:buClr>
              <a:buSzPts val="1225"/>
              <a:buFont typeface="Open Sans"/>
              <a:buNone/>
            </a:pPr>
            <a:r>
              <a:t/>
            </a:r>
            <a:endParaRPr b="0" i="0" sz="1225" u="none" cap="none" strike="noStrike">
              <a:solidFill>
                <a:schemeClr val="dk1"/>
              </a:solidFill>
              <a:latin typeface="Calibri"/>
              <a:ea typeface="Calibri"/>
              <a:cs typeface="Calibri"/>
              <a:sym typeface="Calibri"/>
            </a:endParaRPr>
          </a:p>
        </p:txBody>
      </p:sp>
      <p:pic>
        <p:nvPicPr>
          <p:cNvPr id="65" name="Google Shape;65;p7"/>
          <p:cNvPicPr preferRelativeResize="0"/>
          <p:nvPr/>
        </p:nvPicPr>
        <p:blipFill rotWithShape="1">
          <a:blip r:embed="rId4">
            <a:alphaModFix/>
          </a:blip>
          <a:srcRect b="7038" l="68205" r="0" t="71620"/>
          <a:stretch/>
        </p:blipFill>
        <p:spPr>
          <a:xfrm>
            <a:off x="9971025" y="11670300"/>
            <a:ext cx="4603200" cy="1741425"/>
          </a:xfrm>
          <a:prstGeom prst="rect">
            <a:avLst/>
          </a:prstGeom>
          <a:noFill/>
          <a:ln>
            <a:noFill/>
          </a:ln>
        </p:spPr>
      </p:pic>
      <p:pic>
        <p:nvPicPr>
          <p:cNvPr id="66" name="Google Shape;66;p7"/>
          <p:cNvPicPr preferRelativeResize="0"/>
          <p:nvPr/>
        </p:nvPicPr>
        <p:blipFill rotWithShape="1">
          <a:blip r:embed="rId4">
            <a:alphaModFix/>
          </a:blip>
          <a:srcRect b="7038" l="68205" r="0" t="71620"/>
          <a:stretch/>
        </p:blipFill>
        <p:spPr>
          <a:xfrm>
            <a:off x="9858675" y="6137075"/>
            <a:ext cx="4603200" cy="1741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0" y="0"/>
            <a:ext cx="8106600" cy="772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400"/>
              </a:spcBef>
              <a:spcAft>
                <a:spcPts val="0"/>
              </a:spcAft>
              <a:buNone/>
            </a:pPr>
            <a:r>
              <a:rPr b="1" lang="en-US" sz="2300">
                <a:solidFill>
                  <a:schemeClr val="dk1"/>
                </a:solidFill>
              </a:rPr>
              <a:t>The Science Behind Electrostatic Charges</a:t>
            </a:r>
            <a:endParaRPr b="1" sz="2300">
              <a:solidFill>
                <a:schemeClr val="dk1"/>
              </a:solidFill>
            </a:endParaRPr>
          </a:p>
          <a:p>
            <a:pPr indent="0" lvl="0" marL="0" rtl="0" algn="l">
              <a:lnSpc>
                <a:spcPct val="115000"/>
              </a:lnSpc>
              <a:spcBef>
                <a:spcPts val="1800"/>
              </a:spcBef>
              <a:spcAft>
                <a:spcPts val="0"/>
              </a:spcAft>
              <a:buNone/>
            </a:pPr>
            <a:r>
              <a:rPr b="1" lang="en-US" sz="2200">
                <a:solidFill>
                  <a:schemeClr val="dk1"/>
                </a:solidFill>
                <a:latin typeface="Open Sans"/>
                <a:ea typeface="Open Sans"/>
                <a:cs typeface="Open Sans"/>
                <a:sym typeface="Open Sans"/>
              </a:rPr>
              <a:t>Positive and Negative Charges</a:t>
            </a:r>
            <a:endParaRPr b="1" sz="2200">
              <a:solidFill>
                <a:schemeClr val="dk1"/>
              </a:solidFill>
              <a:latin typeface="Open Sans"/>
              <a:ea typeface="Open Sans"/>
              <a:cs typeface="Open Sans"/>
              <a:sym typeface="Open Sans"/>
            </a:endParaRPr>
          </a:p>
          <a:p>
            <a:pPr indent="0" lvl="0" marL="0" rtl="0" algn="l">
              <a:lnSpc>
                <a:spcPct val="115000"/>
              </a:lnSpc>
              <a:spcBef>
                <a:spcPts val="1200"/>
              </a:spcBef>
              <a:spcAft>
                <a:spcPts val="0"/>
              </a:spcAft>
              <a:buNone/>
            </a:pPr>
            <a:r>
              <a:rPr lang="en-US" sz="2100">
                <a:solidFill>
                  <a:schemeClr val="dk1"/>
                </a:solidFill>
                <a:latin typeface="Open Sans"/>
                <a:ea typeface="Open Sans"/>
                <a:cs typeface="Open Sans"/>
                <a:sym typeface="Open Sans"/>
              </a:rPr>
              <a:t>Electrostatic charges can be classified into two types: positive and negative charges. These charges are associated with the presence or absence of electrons in an atom or object.</a:t>
            </a:r>
            <a:endParaRPr sz="2100">
              <a:solidFill>
                <a:schemeClr val="dk1"/>
              </a:solidFill>
              <a:latin typeface="Open Sans"/>
              <a:ea typeface="Open Sans"/>
              <a:cs typeface="Open Sans"/>
              <a:sym typeface="Open Sans"/>
            </a:endParaRPr>
          </a:p>
          <a:p>
            <a:pPr indent="0" lvl="0" marL="0" rtl="0" algn="l">
              <a:lnSpc>
                <a:spcPct val="115000"/>
              </a:lnSpc>
              <a:spcBef>
                <a:spcPts val="1200"/>
              </a:spcBef>
              <a:spcAft>
                <a:spcPts val="0"/>
              </a:spcAft>
              <a:buNone/>
            </a:pPr>
            <a:r>
              <a:rPr lang="en-US" sz="2100">
                <a:solidFill>
                  <a:schemeClr val="dk1"/>
                </a:solidFill>
                <a:latin typeface="Open Sans"/>
                <a:ea typeface="Open Sans"/>
                <a:cs typeface="Open Sans"/>
                <a:sym typeface="Open Sans"/>
              </a:rPr>
              <a:t>Positive charges occur when an object has lost electrons, resulting in an excess of positively charged protons. Examples of objects with positive charges include glass rubbed with silk and the positively charged terminal of a battery.</a:t>
            </a:r>
            <a:endParaRPr sz="2100">
              <a:solidFill>
                <a:schemeClr val="dk1"/>
              </a:solidFill>
              <a:latin typeface="Open Sans"/>
              <a:ea typeface="Open Sans"/>
              <a:cs typeface="Open Sans"/>
              <a:sym typeface="Open Sans"/>
            </a:endParaRPr>
          </a:p>
          <a:p>
            <a:pPr indent="0" lvl="0" marL="0" rtl="0" algn="l">
              <a:lnSpc>
                <a:spcPct val="115000"/>
              </a:lnSpc>
              <a:spcBef>
                <a:spcPts val="1200"/>
              </a:spcBef>
              <a:spcAft>
                <a:spcPts val="0"/>
              </a:spcAft>
              <a:buNone/>
            </a:pPr>
            <a:r>
              <a:rPr lang="en-US" sz="2100">
                <a:solidFill>
                  <a:schemeClr val="dk1"/>
                </a:solidFill>
                <a:latin typeface="Open Sans"/>
                <a:ea typeface="Open Sans"/>
                <a:cs typeface="Open Sans"/>
                <a:sym typeface="Open Sans"/>
              </a:rPr>
              <a:t>Negative charges, on the other hand, occur when an object has gained electrons, resulting in an excess of negatively charged electrons. Examples of objects with negative charges include rubber rubbed with fur and the negatively charged terminal of a battery.</a:t>
            </a:r>
            <a:endParaRPr sz="2100">
              <a:solidFill>
                <a:schemeClr val="dk1"/>
              </a:solidFill>
              <a:latin typeface="Open Sans"/>
              <a:ea typeface="Open Sans"/>
              <a:cs typeface="Open Sans"/>
              <a:sym typeface="Open Sans"/>
            </a:endParaRPr>
          </a:p>
          <a:p>
            <a:pPr indent="0" lvl="0" marL="0" rtl="0" algn="l">
              <a:lnSpc>
                <a:spcPct val="115000"/>
              </a:lnSpc>
              <a:spcBef>
                <a:spcPts val="1200"/>
              </a:spcBef>
              <a:spcAft>
                <a:spcPts val="1200"/>
              </a:spcAft>
              <a:buNone/>
            </a:pPr>
            <a:r>
              <a:rPr lang="en-US" sz="2100">
                <a:solidFill>
                  <a:schemeClr val="dk1"/>
                </a:solidFill>
                <a:latin typeface="Open Sans"/>
                <a:ea typeface="Open Sans"/>
                <a:cs typeface="Open Sans"/>
                <a:sym typeface="Open Sans"/>
              </a:rPr>
              <a:t>Positive and negative charges can attract or repel each other. Opposite charges, such as a positive and a negative charge, attract each other, while like charges, such as two positive or two negative charges, repel each other.</a:t>
            </a:r>
            <a:endParaRPr sz="2100">
              <a:solidFill>
                <a:schemeClr val="dk1"/>
              </a:solidFill>
              <a:latin typeface="Open Sans"/>
              <a:ea typeface="Open Sans"/>
              <a:cs typeface="Open Sans"/>
              <a:sym typeface="Open Sans"/>
            </a:endParaRPr>
          </a:p>
        </p:txBody>
      </p:sp>
      <p:pic>
        <p:nvPicPr>
          <p:cNvPr id="73" name="Google Shape;73;p8"/>
          <p:cNvPicPr preferRelativeResize="0"/>
          <p:nvPr/>
        </p:nvPicPr>
        <p:blipFill>
          <a:blip r:embed="rId3">
            <a:alphaModFix/>
          </a:blip>
          <a:stretch>
            <a:fillRect/>
          </a:stretch>
        </p:blipFill>
        <p:spPr>
          <a:xfrm>
            <a:off x="8250349" y="1346850"/>
            <a:ext cx="6127252" cy="3446574"/>
          </a:xfrm>
          <a:prstGeom prst="rect">
            <a:avLst/>
          </a:prstGeom>
          <a:noFill/>
          <a:ln>
            <a:noFill/>
          </a:ln>
        </p:spPr>
      </p:pic>
      <p:sp>
        <p:nvSpPr>
          <p:cNvPr id="74" name="Google Shape;74;p8"/>
          <p:cNvSpPr txBox="1"/>
          <p:nvPr/>
        </p:nvSpPr>
        <p:spPr>
          <a:xfrm>
            <a:off x="9489325" y="4270525"/>
            <a:ext cx="5061000" cy="5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t>https://byjus-answer-creation.s3.amazonaws.com/uploads/2890Physics_6294b5d604bda0ac3a859f1c.jpg_img_upload_solution_2022-07-02%2011:01:20.934972.png</a:t>
            </a:r>
            <a:endParaRPr sz="900"/>
          </a:p>
        </p:txBody>
      </p:sp>
      <p:pic>
        <p:nvPicPr>
          <p:cNvPr id="75" name="Google Shape;75;p8"/>
          <p:cNvPicPr preferRelativeResize="0"/>
          <p:nvPr/>
        </p:nvPicPr>
        <p:blipFill rotWithShape="1">
          <a:blip r:embed="rId4">
            <a:alphaModFix/>
          </a:blip>
          <a:srcRect b="7038" l="68205" r="0" t="71620"/>
          <a:stretch/>
        </p:blipFill>
        <p:spPr>
          <a:xfrm>
            <a:off x="10027200" y="6417950"/>
            <a:ext cx="4603200" cy="1741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9"/>
          <p:cNvSpPr txBox="1"/>
          <p:nvPr/>
        </p:nvSpPr>
        <p:spPr>
          <a:xfrm>
            <a:off x="0" y="0"/>
            <a:ext cx="10983000" cy="923400"/>
          </a:xfrm>
          <a:prstGeom prst="rect">
            <a:avLst/>
          </a:prstGeom>
          <a:noFill/>
          <a:ln>
            <a:noFill/>
          </a:ln>
        </p:spPr>
        <p:txBody>
          <a:bodyPr anchorCtr="0" anchor="t" bIns="91425" lIns="91425" spcFirstLastPara="1" rIns="91425" wrap="square" tIns="91425">
            <a:spAutoFit/>
          </a:bodyPr>
          <a:lstStyle/>
          <a:p>
            <a:pPr indent="0" lvl="0" marL="0" rtl="0" algn="l">
              <a:lnSpc>
                <a:spcPct val="125030"/>
              </a:lnSpc>
              <a:spcBef>
                <a:spcPts val="0"/>
              </a:spcBef>
              <a:spcAft>
                <a:spcPts val="0"/>
              </a:spcAft>
              <a:buNone/>
            </a:pPr>
            <a:r>
              <a:rPr b="1" lang="en-US" sz="4800">
                <a:solidFill>
                  <a:srgbClr val="443728"/>
                </a:solidFill>
                <a:latin typeface="Crimson Pro"/>
                <a:ea typeface="Crimson Pro"/>
                <a:cs typeface="Crimson Pro"/>
                <a:sym typeface="Crimson Pro"/>
              </a:rPr>
              <a:t>Electrostatic Adhesion in Geckos</a:t>
            </a:r>
            <a:endParaRPr sz="4800">
              <a:solidFill>
                <a:schemeClr val="dk1"/>
              </a:solidFill>
              <a:latin typeface="Calibri"/>
              <a:ea typeface="Calibri"/>
              <a:cs typeface="Calibri"/>
              <a:sym typeface="Calibri"/>
            </a:endParaRPr>
          </a:p>
        </p:txBody>
      </p:sp>
      <p:sp>
        <p:nvSpPr>
          <p:cNvPr id="82" name="Google Shape;82;p9"/>
          <p:cNvSpPr txBox="1"/>
          <p:nvPr/>
        </p:nvSpPr>
        <p:spPr>
          <a:xfrm>
            <a:off x="5922125" y="923400"/>
            <a:ext cx="8260500" cy="10350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lang="en-US" sz="2125">
                <a:solidFill>
                  <a:srgbClr val="443728"/>
                </a:solidFill>
                <a:latin typeface="Open Sans"/>
                <a:ea typeface="Open Sans"/>
                <a:cs typeface="Open Sans"/>
                <a:sym typeface="Open Sans"/>
              </a:rPr>
              <a:t>Geckos have specialized setae on their feet that generate weak electrostatic forces, enabling them to stick to various surfaces. </a:t>
            </a:r>
            <a:endParaRPr sz="2125">
              <a:solidFill>
                <a:schemeClr val="dk1"/>
              </a:solidFill>
              <a:latin typeface="Calibri"/>
              <a:ea typeface="Calibri"/>
              <a:cs typeface="Calibri"/>
              <a:sym typeface="Calibri"/>
            </a:endParaRPr>
          </a:p>
        </p:txBody>
      </p:sp>
      <p:sp>
        <p:nvSpPr>
          <p:cNvPr id="83" name="Google Shape;83;p9"/>
          <p:cNvSpPr txBox="1"/>
          <p:nvPr/>
        </p:nvSpPr>
        <p:spPr>
          <a:xfrm>
            <a:off x="399725" y="2816925"/>
            <a:ext cx="5522400" cy="39405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lang="en-US" sz="2000">
                <a:solidFill>
                  <a:srgbClr val="443728"/>
                </a:solidFill>
                <a:latin typeface="Open Sans"/>
                <a:ea typeface="Open Sans"/>
                <a:cs typeface="Open Sans"/>
                <a:sym typeface="Open Sans"/>
              </a:rPr>
              <a:t>These setae, combined with the van der Waals forces, allow geckos to create a strong adhesive bond with surfaces. The electrostatic interactions between the charged setae and the surface result in a phenomenon called "electrostatic adhesion." This unique mechanism allows geckos to traverse challenging terrains with ease.</a:t>
            </a:r>
            <a:endParaRPr sz="2000">
              <a:solidFill>
                <a:schemeClr val="dk1"/>
              </a:solidFill>
              <a:latin typeface="Calibri"/>
              <a:ea typeface="Calibri"/>
              <a:cs typeface="Calibri"/>
              <a:sym typeface="Calibri"/>
            </a:endParaRPr>
          </a:p>
        </p:txBody>
      </p:sp>
      <p:pic>
        <p:nvPicPr>
          <p:cNvPr id="84" name="Google Shape;84;p9"/>
          <p:cNvPicPr preferRelativeResize="0"/>
          <p:nvPr/>
        </p:nvPicPr>
        <p:blipFill>
          <a:blip r:embed="rId3">
            <a:alphaModFix/>
          </a:blip>
          <a:stretch>
            <a:fillRect/>
          </a:stretch>
        </p:blipFill>
        <p:spPr>
          <a:xfrm>
            <a:off x="8444814" y="1890150"/>
            <a:ext cx="5482435" cy="3940500"/>
          </a:xfrm>
          <a:prstGeom prst="rect">
            <a:avLst/>
          </a:prstGeom>
          <a:noFill/>
          <a:ln>
            <a:noFill/>
          </a:ln>
        </p:spPr>
      </p:pic>
      <p:sp>
        <p:nvSpPr>
          <p:cNvPr id="85" name="Google Shape;85;p9"/>
          <p:cNvSpPr txBox="1"/>
          <p:nvPr/>
        </p:nvSpPr>
        <p:spPr>
          <a:xfrm>
            <a:off x="6862675" y="5830650"/>
            <a:ext cx="2538000" cy="29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t>https://cdn.pixabay.com/photo/2023/08/30/14/15/gecko-8223406_1280.jpg</a:t>
            </a:r>
            <a:endParaRPr sz="900"/>
          </a:p>
        </p:txBody>
      </p:sp>
      <p:pic>
        <p:nvPicPr>
          <p:cNvPr id="86" name="Google Shape;86;p9"/>
          <p:cNvPicPr preferRelativeResize="0"/>
          <p:nvPr/>
        </p:nvPicPr>
        <p:blipFill rotWithShape="1">
          <a:blip r:embed="rId4">
            <a:alphaModFix/>
          </a:blip>
          <a:srcRect b="7038" l="68205" r="0" t="71620"/>
          <a:stretch/>
        </p:blipFill>
        <p:spPr>
          <a:xfrm>
            <a:off x="10027200" y="6417950"/>
            <a:ext cx="4603200" cy="1741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