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Roboto"/>
      <p:regular r:id="rId16"/>
      <p:bold r:id="rId17"/>
      <p:italic r:id="rId18"/>
      <p:boldItalic r:id="rId19"/>
    </p:embeddedFont>
    <p:embeddedFont>
      <p:font typeface="Merriweather"/>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regular.fntdata"/><Relationship Id="rId11" Type="http://schemas.openxmlformats.org/officeDocument/2006/relationships/slide" Target="slides/slide5.xml"/><Relationship Id="rId22" Type="http://schemas.openxmlformats.org/officeDocument/2006/relationships/font" Target="fonts/Merriweather-italic.fntdata"/><Relationship Id="rId10" Type="http://schemas.openxmlformats.org/officeDocument/2006/relationships/slide" Target="slides/slide4.xml"/><Relationship Id="rId21" Type="http://schemas.openxmlformats.org/officeDocument/2006/relationships/font" Target="fonts/Merriweather-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Merriweather-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slideMaster" Target="slideMasters/slideMaster2.xml"/><Relationship Id="rId19" Type="http://schemas.openxmlformats.org/officeDocument/2006/relationships/font" Target="fonts/Roboto-boldItalic.fntdata"/><Relationship Id="rId6" Type="http://schemas.openxmlformats.org/officeDocument/2006/relationships/notesMaster" Target="notesMasters/notesMaster1.xml"/><Relationship Id="rId18"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0ee47836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a0ee47836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0ee4783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a0ee4783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0ee47836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a0ee47836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0ee47836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0ee47836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0ee47836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0ee47836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0ee478360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a0ee478360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0ee47836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a0ee47836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a0ee47897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a0ee47897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a0ee47836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a0ee47836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6" name="Google Shape;56;p14"/>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7" name="Google Shape;57;p14"/>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4"/>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60" name="Shape 60"/>
        <p:cNvGrpSpPr/>
        <p:nvPr/>
      </p:nvGrpSpPr>
      <p:grpSpPr>
        <a:xfrm>
          <a:off x="0" y="0"/>
          <a:ext cx="0" cy="0"/>
          <a:chOff x="0" y="0"/>
          <a:chExt cx="0" cy="0"/>
        </a:xfrm>
      </p:grpSpPr>
      <p:sp>
        <p:nvSpPr>
          <p:cNvPr id="61" name="Google Shape;61;p15"/>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2" name="Google Shape;62;p15"/>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63" name="Google Shape;63;p15"/>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5"/>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p16"/>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69" name="Google Shape;69;p16"/>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70" name="Google Shape;70;p16"/>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1" name="Google Shape;71;p16"/>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2" name="Google Shape;7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3" name="Google Shape;73;p16"/>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7"/>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7" name="Google Shape;77;p17"/>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8" name="Google Shape;78;p17"/>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9" name="Google Shape;7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17"/>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8"/>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8"/>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 name="Shape 86"/>
        <p:cNvGrpSpPr/>
        <p:nvPr/>
      </p:nvGrpSpPr>
      <p:grpSpPr>
        <a:xfrm>
          <a:off x="0" y="0"/>
          <a:ext cx="0" cy="0"/>
          <a:chOff x="0" y="0"/>
          <a:chExt cx="0" cy="0"/>
        </a:xfrm>
      </p:grpSpPr>
      <p:sp>
        <p:nvSpPr>
          <p:cNvPr id="87" name="Google Shape;87;p19"/>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9" name="Google Shape;89;p19"/>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9"/>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92" name="Shape 92"/>
        <p:cNvGrpSpPr/>
        <p:nvPr/>
      </p:nvGrpSpPr>
      <p:grpSpPr>
        <a:xfrm>
          <a:off x="0" y="0"/>
          <a:ext cx="0" cy="0"/>
          <a:chOff x="0" y="0"/>
          <a:chExt cx="0" cy="0"/>
        </a:xfrm>
      </p:grpSpPr>
      <p:sp>
        <p:nvSpPr>
          <p:cNvPr id="93" name="Google Shape;93;p20"/>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1"/>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1"/>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8" name="Google Shape;98;p21"/>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99" name="Google Shape;99;p21"/>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1" name="Google Shape;101;p21"/>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2"/>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2"/>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05" name="Google Shape;10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06" name="Google Shape;106;p22"/>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07" name="Shape 107"/>
        <p:cNvGrpSpPr/>
        <p:nvPr/>
      </p:nvGrpSpPr>
      <p:grpSpPr>
        <a:xfrm>
          <a:off x="0" y="0"/>
          <a:ext cx="0" cy="0"/>
          <a:chOff x="0" y="0"/>
          <a:chExt cx="0" cy="0"/>
        </a:xfrm>
      </p:grpSpPr>
      <p:sp>
        <p:nvSpPr>
          <p:cNvPr id="108" name="Google Shape;108;p23"/>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09" name="Google Shape;109;p23"/>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10" name="Google Shape;11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3" name="Google Shape;113;p24"/>
          <p:cNvPicPr preferRelativeResize="0"/>
          <p:nvPr/>
        </p:nvPicPr>
        <p:blipFill rotWithShape="1">
          <a:blip r:embed="rId2">
            <a:alphaModFix/>
          </a:blip>
          <a:srcRect b="7038" l="68205" r="0" t="71620"/>
          <a:stretch/>
        </p:blipFill>
        <p:spPr>
          <a:xfrm>
            <a:off x="7021850" y="4219800"/>
            <a:ext cx="1976725" cy="747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17"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a:off x="-118001" y="0"/>
            <a:ext cx="14748401" cy="8312300"/>
          </a:xfrm>
          <a:prstGeom prst="rect">
            <a:avLst/>
          </a:prstGeom>
          <a:noFill/>
          <a:ln>
            <a:noFill/>
          </a:ln>
        </p:spPr>
      </p:pic>
      <p:sp>
        <p:nvSpPr>
          <p:cNvPr id="119" name="Google Shape;119;p25"/>
          <p:cNvSpPr txBox="1"/>
          <p:nvPr>
            <p:ph type="ctrTitle"/>
          </p:nvPr>
        </p:nvSpPr>
        <p:spPr>
          <a:xfrm>
            <a:off x="311700" y="539725"/>
            <a:ext cx="8520600" cy="1282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The Rhythm of Life: Unveiling the Mysteries of Circadian Rhythms</a:t>
            </a:r>
            <a:endParaRPr>
              <a:solidFill>
                <a:schemeClr val="lt1"/>
              </a:solidFill>
            </a:endParaRPr>
          </a:p>
          <a:p>
            <a:pPr indent="0" lvl="0" marL="0" rtl="0" algn="l">
              <a:spcBef>
                <a:spcPts val="0"/>
              </a:spcBef>
              <a:spcAft>
                <a:spcPts val="0"/>
              </a:spcAft>
              <a:buNone/>
            </a:pPr>
            <a:r>
              <a:t/>
            </a:r>
            <a:endParaRPr/>
          </a:p>
        </p:txBody>
      </p:sp>
      <p:sp>
        <p:nvSpPr>
          <p:cNvPr id="120" name="Google Shape;120;p25"/>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An Exploration of Human and Mouse Sleep-Wake Cycles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ph idx="4294967295" type="body"/>
          </p:nvPr>
        </p:nvSpPr>
        <p:spPr>
          <a:xfrm>
            <a:off x="4627125" y="4570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chemeClr val="dk1"/>
                </a:solidFill>
              </a:rPr>
              <a:t>Imagine an internal clock that guides your daily routines, dictating when you feel alert and energized, and when you crave rest and rejuvenation. This intricate mechanism is known as the circadian rhythm, an innate biological process that orchestrates our sleep-wake cycles, hormone production, and other physiological functions.</a:t>
            </a:r>
            <a:endParaRPr sz="2000">
              <a:solidFill>
                <a:schemeClr val="dk1"/>
              </a:solidFill>
            </a:endParaRPr>
          </a:p>
        </p:txBody>
      </p:sp>
      <p:pic>
        <p:nvPicPr>
          <p:cNvPr id="126" name="Google Shape;126;p26"/>
          <p:cNvPicPr preferRelativeResize="0"/>
          <p:nvPr/>
        </p:nvPicPr>
        <p:blipFill>
          <a:blip r:embed="rId3">
            <a:alphaModFix/>
          </a:blip>
          <a:stretch>
            <a:fillRect/>
          </a:stretch>
        </p:blipFill>
        <p:spPr>
          <a:xfrm>
            <a:off x="718798" y="719850"/>
            <a:ext cx="2883200" cy="2608401"/>
          </a:xfrm>
          <a:prstGeom prst="rect">
            <a:avLst/>
          </a:prstGeom>
          <a:noFill/>
          <a:ln>
            <a:noFill/>
          </a:ln>
        </p:spPr>
      </p:pic>
      <p:sp>
        <p:nvSpPr>
          <p:cNvPr id="127" name="Google Shape;127;p26"/>
          <p:cNvSpPr txBox="1"/>
          <p:nvPr/>
        </p:nvSpPr>
        <p:spPr>
          <a:xfrm>
            <a:off x="161250" y="4599525"/>
            <a:ext cx="3259200" cy="1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Roboto"/>
                <a:ea typeface="Roboto"/>
                <a:cs typeface="Roboto"/>
                <a:sym typeface="Roboto"/>
              </a:rPr>
              <a:t>https://cdn.pixabay.com/photo/2013/07/13/01/09/alarm-clock-155187_1280.png</a:t>
            </a:r>
            <a:endParaRPr sz="1300">
              <a:solidFill>
                <a:schemeClr val="lt1"/>
              </a:solidFill>
              <a:latin typeface="Roboto"/>
              <a:ea typeface="Roboto"/>
              <a:cs typeface="Roboto"/>
              <a:sym typeface="Roboto"/>
            </a:endParaRPr>
          </a:p>
        </p:txBody>
      </p:sp>
      <p:pic>
        <p:nvPicPr>
          <p:cNvPr id="128" name="Google Shape;128;p26"/>
          <p:cNvPicPr preferRelativeResize="0"/>
          <p:nvPr/>
        </p:nvPicPr>
        <p:blipFill rotWithShape="1">
          <a:blip r:embed="rId4">
            <a:alphaModFix/>
          </a:blip>
          <a:srcRect b="7038" l="68205" r="0" t="71620"/>
          <a:stretch/>
        </p:blipFill>
        <p:spPr>
          <a:xfrm>
            <a:off x="7167275" y="4395675"/>
            <a:ext cx="1976725" cy="747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7"/>
          <p:cNvSpPr txBox="1"/>
          <p:nvPr>
            <p:ph idx="4294967295"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The Master Conductor: The Suprachiasmatic Nucleus (SCN)</a:t>
            </a:r>
            <a:endParaRPr sz="2220"/>
          </a:p>
        </p:txBody>
      </p:sp>
      <p:sp>
        <p:nvSpPr>
          <p:cNvPr id="134" name="Google Shape;134;p27"/>
          <p:cNvSpPr txBox="1"/>
          <p:nvPr>
            <p:ph idx="4294967295"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Deep within the brain lies the Suprachiasmatic Nucleus (SCN), the maestro of our circadian rhythm. This tiny cluster of neurons acts as our internal timekeeper, constantly monitoring light signals from our eyes.</a:t>
            </a:r>
            <a:endParaRPr sz="2000"/>
          </a:p>
        </p:txBody>
      </p:sp>
      <p:sp>
        <p:nvSpPr>
          <p:cNvPr id="135" name="Google Shape;135;p27"/>
          <p:cNvSpPr txBox="1"/>
          <p:nvPr>
            <p:ph idx="4294967295" type="body"/>
          </p:nvPr>
        </p:nvSpPr>
        <p:spPr>
          <a:xfrm>
            <a:off x="7827200" y="3463800"/>
            <a:ext cx="1202700" cy="319200"/>
          </a:xfrm>
          <a:prstGeom prst="rect">
            <a:avLst/>
          </a:prstGeom>
        </p:spPr>
        <p:txBody>
          <a:bodyPr anchorCtr="0" anchor="t" bIns="91425" lIns="91425" spcFirstLastPara="1" rIns="91425" wrap="square" tIns="91425">
            <a:normAutofit fontScale="32500" lnSpcReduction="10000"/>
          </a:bodyPr>
          <a:lstStyle/>
          <a:p>
            <a:pPr indent="0" lvl="0" marL="0" rtl="0" algn="l">
              <a:spcBef>
                <a:spcPts val="0"/>
              </a:spcBef>
              <a:spcAft>
                <a:spcPts val="1200"/>
              </a:spcAft>
              <a:buNone/>
            </a:pPr>
            <a:r>
              <a:rPr lang="en"/>
              <a:t>https://cdn.pixabay.com/photo/2017/03/15/17/22/brain-2146817_1280.png</a:t>
            </a:r>
            <a:endParaRPr/>
          </a:p>
        </p:txBody>
      </p:sp>
      <p:pic>
        <p:nvPicPr>
          <p:cNvPr id="136" name="Google Shape;136;p27"/>
          <p:cNvPicPr preferRelativeResize="0"/>
          <p:nvPr/>
        </p:nvPicPr>
        <p:blipFill>
          <a:blip r:embed="rId3">
            <a:alphaModFix/>
          </a:blip>
          <a:stretch>
            <a:fillRect/>
          </a:stretch>
        </p:blipFill>
        <p:spPr>
          <a:xfrm>
            <a:off x="4361727" y="1295473"/>
            <a:ext cx="3609155" cy="3076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idx="4294967295"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Circadian Rhythm</a:t>
            </a:r>
            <a:endParaRPr/>
          </a:p>
        </p:txBody>
      </p:sp>
      <p:sp>
        <p:nvSpPr>
          <p:cNvPr id="142" name="Google Shape;142;p28"/>
          <p:cNvSpPr txBox="1"/>
          <p:nvPr>
            <p:ph idx="4294967295" type="body"/>
          </p:nvPr>
        </p:nvSpPr>
        <p:spPr>
          <a:xfrm>
            <a:off x="311700" y="1505700"/>
            <a:ext cx="3999900" cy="30762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b="1" lang="en" sz="2108"/>
              <a:t>C</a:t>
            </a:r>
            <a:r>
              <a:rPr b="1" lang="en" sz="2108"/>
              <a:t>irca,</a:t>
            </a:r>
            <a:r>
              <a:rPr lang="en" sz="2108"/>
              <a:t> which means approximately, </a:t>
            </a:r>
            <a:endParaRPr sz="2108"/>
          </a:p>
          <a:p>
            <a:pPr indent="0" lvl="0" marL="0" rtl="0" algn="l">
              <a:spcBef>
                <a:spcPts val="0"/>
              </a:spcBef>
              <a:spcAft>
                <a:spcPts val="0"/>
              </a:spcAft>
              <a:buNone/>
            </a:pPr>
            <a:r>
              <a:rPr lang="en" sz="2108"/>
              <a:t>and </a:t>
            </a:r>
            <a:r>
              <a:rPr b="1" lang="en" sz="2108"/>
              <a:t>dia,</a:t>
            </a:r>
            <a:r>
              <a:rPr lang="en" sz="2108"/>
              <a:t> which means day</a:t>
            </a:r>
            <a:endParaRPr sz="2108"/>
          </a:p>
          <a:p>
            <a:pPr indent="0" lvl="0" marL="0" rtl="0" algn="l">
              <a:spcBef>
                <a:spcPts val="0"/>
              </a:spcBef>
              <a:spcAft>
                <a:spcPts val="0"/>
              </a:spcAft>
              <a:buNone/>
            </a:pPr>
            <a:r>
              <a:t/>
            </a:r>
            <a:endParaRPr sz="2108"/>
          </a:p>
          <a:p>
            <a:pPr indent="0" lvl="0" marL="0" rtl="0" algn="l">
              <a:spcBef>
                <a:spcPts val="0"/>
              </a:spcBef>
              <a:spcAft>
                <a:spcPts val="0"/>
              </a:spcAft>
              <a:buNone/>
            </a:pPr>
            <a:r>
              <a:rPr lang="en" sz="2108"/>
              <a:t>An </a:t>
            </a:r>
            <a:r>
              <a:rPr b="1" lang="en" sz="2108"/>
              <a:t>internal biological clock</a:t>
            </a:r>
            <a:r>
              <a:rPr lang="en" sz="2108"/>
              <a:t> known as the circadian rhythm, which regulates various physiological processes.</a:t>
            </a:r>
            <a:endParaRPr sz="2108"/>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43" name="Google Shape;143;p28"/>
          <p:cNvSpPr txBox="1"/>
          <p:nvPr>
            <p:ph idx="4294967295" type="body"/>
          </p:nvPr>
        </p:nvSpPr>
        <p:spPr>
          <a:xfrm>
            <a:off x="4832425" y="1356000"/>
            <a:ext cx="3999900" cy="307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200"/>
              <a:t>Light</a:t>
            </a:r>
            <a:r>
              <a:rPr lang="en" sz="2200"/>
              <a:t> plays an important role in synchronizing our circadian rhythm with the external environment.</a:t>
            </a:r>
            <a:endParaRPr sz="2200"/>
          </a:p>
        </p:txBody>
      </p:sp>
      <p:pic>
        <p:nvPicPr>
          <p:cNvPr id="144" name="Google Shape;144;p28"/>
          <p:cNvPicPr preferRelativeResize="0"/>
          <p:nvPr/>
        </p:nvPicPr>
        <p:blipFill>
          <a:blip r:embed="rId3">
            <a:alphaModFix/>
          </a:blip>
          <a:stretch>
            <a:fillRect/>
          </a:stretch>
        </p:blipFill>
        <p:spPr>
          <a:xfrm>
            <a:off x="3314103" y="3475825"/>
            <a:ext cx="3670669" cy="1551424"/>
          </a:xfrm>
          <a:prstGeom prst="rect">
            <a:avLst/>
          </a:prstGeom>
          <a:noFill/>
          <a:ln>
            <a:noFill/>
          </a:ln>
        </p:spPr>
      </p:pic>
      <p:sp>
        <p:nvSpPr>
          <p:cNvPr id="145" name="Google Shape;145;p28"/>
          <p:cNvSpPr txBox="1"/>
          <p:nvPr/>
        </p:nvSpPr>
        <p:spPr>
          <a:xfrm>
            <a:off x="1140125" y="4479850"/>
            <a:ext cx="2026800" cy="19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800">
                <a:solidFill>
                  <a:schemeClr val="dk2"/>
                </a:solidFill>
                <a:latin typeface="Roboto"/>
                <a:ea typeface="Roboto"/>
                <a:cs typeface="Roboto"/>
                <a:sym typeface="Roboto"/>
              </a:rPr>
              <a:t>https://cdn.pixabay.com/photo/2017/01/27/19/45/sunrise-2014052_1280.jpg</a:t>
            </a:r>
            <a:endParaRPr sz="800">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9"/>
          <p:cNvSpPr txBox="1"/>
          <p:nvPr>
            <p:ph idx="4294967295" type="title"/>
          </p:nvPr>
        </p:nvSpPr>
        <p:spPr>
          <a:xfrm>
            <a:off x="311725" y="500925"/>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Light's Influence: The Dance of Darkness and Dawn</a:t>
            </a:r>
            <a:endParaRPr/>
          </a:p>
        </p:txBody>
      </p:sp>
      <p:sp>
        <p:nvSpPr>
          <p:cNvPr id="151" name="Google Shape;151;p29"/>
          <p:cNvSpPr txBox="1"/>
          <p:nvPr>
            <p:ph idx="4294967295" type="body"/>
          </p:nvPr>
        </p:nvSpPr>
        <p:spPr>
          <a:xfrm>
            <a:off x="0" y="1278300"/>
            <a:ext cx="1692000" cy="5052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1200"/>
              </a:spcAft>
              <a:buNone/>
            </a:pPr>
            <a:r>
              <a:rPr lang="en"/>
              <a:t>https://cdn.pixabay.com/photo/2017/01/27/19/45/sunrise-2014052_1280.jpg</a:t>
            </a:r>
            <a:endParaRPr/>
          </a:p>
        </p:txBody>
      </p:sp>
      <p:sp>
        <p:nvSpPr>
          <p:cNvPr id="152" name="Google Shape;152;p29"/>
          <p:cNvSpPr txBox="1"/>
          <p:nvPr>
            <p:ph idx="4294967295" type="body"/>
          </p:nvPr>
        </p:nvSpPr>
        <p:spPr>
          <a:xfrm>
            <a:off x="80600" y="1836275"/>
            <a:ext cx="5079000" cy="277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Exposure to sunlight during the day suppresses </a:t>
            </a:r>
            <a:r>
              <a:rPr b="1" lang="en" sz="1900"/>
              <a:t>melatonin </a:t>
            </a:r>
            <a:r>
              <a:rPr lang="en" sz="1900"/>
              <a:t>secretion, a hormone that promotes sleepiness. </a:t>
            </a:r>
            <a:endParaRPr sz="1900"/>
          </a:p>
          <a:p>
            <a:pPr indent="0" lvl="0" marL="0" rtl="0" algn="l">
              <a:spcBef>
                <a:spcPts val="1200"/>
              </a:spcBef>
              <a:spcAft>
                <a:spcPts val="0"/>
              </a:spcAft>
              <a:buNone/>
            </a:pPr>
            <a:r>
              <a:rPr lang="en" sz="1900"/>
              <a:t>As darkness falls, melatonin production surges, signaling the body's preparation for rest.</a:t>
            </a:r>
            <a:endParaRPr sz="1900"/>
          </a:p>
          <a:p>
            <a:pPr indent="0" lvl="0" marL="0" rtl="0" algn="l">
              <a:spcBef>
                <a:spcPts val="1200"/>
              </a:spcBef>
              <a:spcAft>
                <a:spcPts val="1200"/>
              </a:spcAft>
              <a:buNone/>
            </a:pPr>
            <a:r>
              <a:rPr lang="en" sz="1900"/>
              <a:t> In fact, </a:t>
            </a:r>
            <a:r>
              <a:rPr lang="en" sz="1900"/>
              <a:t>production</a:t>
            </a:r>
            <a:r>
              <a:rPr lang="en" sz="1900"/>
              <a:t> of </a:t>
            </a:r>
            <a:r>
              <a:rPr lang="en" sz="1900"/>
              <a:t>melatonin</a:t>
            </a:r>
            <a:r>
              <a:rPr lang="en" sz="1900"/>
              <a:t> peaks at about 9pm.</a:t>
            </a:r>
            <a:endParaRPr sz="1900"/>
          </a:p>
        </p:txBody>
      </p:sp>
      <p:pic>
        <p:nvPicPr>
          <p:cNvPr id="153" name="Google Shape;153;p29"/>
          <p:cNvPicPr preferRelativeResize="0"/>
          <p:nvPr/>
        </p:nvPicPr>
        <p:blipFill>
          <a:blip r:embed="rId3">
            <a:alphaModFix/>
          </a:blip>
          <a:stretch>
            <a:fillRect/>
          </a:stretch>
        </p:blipFill>
        <p:spPr>
          <a:xfrm>
            <a:off x="5312000" y="1221500"/>
            <a:ext cx="3679600" cy="2452108"/>
          </a:xfrm>
          <a:prstGeom prst="rect">
            <a:avLst/>
          </a:prstGeom>
          <a:noFill/>
          <a:ln>
            <a:noFill/>
          </a:ln>
        </p:spPr>
      </p:pic>
      <p:sp>
        <p:nvSpPr>
          <p:cNvPr id="154" name="Google Shape;154;p29"/>
          <p:cNvSpPr txBox="1"/>
          <p:nvPr/>
        </p:nvSpPr>
        <p:spPr>
          <a:xfrm>
            <a:off x="6874725" y="3853450"/>
            <a:ext cx="20730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Roboto"/>
                <a:ea typeface="Roboto"/>
                <a:cs typeface="Roboto"/>
                <a:sym typeface="Roboto"/>
              </a:rPr>
              <a:t>https://cdn.pixabay.com/photo/2016/12/09/17/16/yawning-1895561_1280.jpg</a:t>
            </a:r>
            <a:endParaRPr sz="800">
              <a:solidFill>
                <a:schemeClr val="dk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30"/>
          <p:cNvSpPr txBox="1"/>
          <p:nvPr>
            <p:ph idx="4294967295"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Humans: Creatures of the Day</a:t>
            </a:r>
            <a:endParaRPr/>
          </a:p>
        </p:txBody>
      </p:sp>
      <p:sp>
        <p:nvSpPr>
          <p:cNvPr id="160" name="Google Shape;160;p30"/>
          <p:cNvSpPr txBox="1"/>
          <p:nvPr>
            <p:ph idx="4294967295" type="body"/>
          </p:nvPr>
        </p:nvSpPr>
        <p:spPr>
          <a:xfrm>
            <a:off x="311700" y="1505700"/>
            <a:ext cx="3999900" cy="3076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1800">
                <a:solidFill>
                  <a:srgbClr val="1F1F1F"/>
                </a:solidFill>
                <a:highlight>
                  <a:srgbClr val="FFFFFF"/>
                </a:highlight>
                <a:latin typeface="Arial"/>
                <a:ea typeface="Arial"/>
                <a:cs typeface="Arial"/>
                <a:sym typeface="Arial"/>
              </a:rPr>
              <a:t>Humans are </a:t>
            </a:r>
            <a:r>
              <a:rPr b="1" lang="en" sz="1800">
                <a:solidFill>
                  <a:srgbClr val="1F1F1F"/>
                </a:solidFill>
                <a:highlight>
                  <a:srgbClr val="FFFFFF"/>
                </a:highlight>
                <a:latin typeface="Arial"/>
                <a:ea typeface="Arial"/>
                <a:cs typeface="Arial"/>
                <a:sym typeface="Arial"/>
              </a:rPr>
              <a:t>diurnal organisms</a:t>
            </a:r>
            <a:r>
              <a:rPr lang="en" sz="1800">
                <a:solidFill>
                  <a:srgbClr val="1F1F1F"/>
                </a:solidFill>
                <a:highlight>
                  <a:srgbClr val="FFFFFF"/>
                </a:highlight>
                <a:latin typeface="Arial"/>
                <a:ea typeface="Arial"/>
                <a:cs typeface="Arial"/>
                <a:sym typeface="Arial"/>
              </a:rPr>
              <a:t>, meaning our circadian rhythm aligns with the day-night cycle. </a:t>
            </a:r>
            <a:endParaRPr sz="1800">
              <a:solidFill>
                <a:srgbClr val="1F1F1F"/>
              </a:solidFill>
              <a:highlight>
                <a:srgbClr val="FFFFFF"/>
              </a:highlight>
              <a:latin typeface="Arial"/>
              <a:ea typeface="Arial"/>
              <a:cs typeface="Arial"/>
              <a:sym typeface="Arial"/>
            </a:endParaRPr>
          </a:p>
          <a:p>
            <a:pPr indent="0" lvl="0" marL="0" rtl="0" algn="l">
              <a:spcBef>
                <a:spcPts val="1200"/>
              </a:spcBef>
              <a:spcAft>
                <a:spcPts val="0"/>
              </a:spcAft>
              <a:buNone/>
            </a:pPr>
            <a:r>
              <a:rPr lang="en" sz="1800">
                <a:solidFill>
                  <a:srgbClr val="1F1F1F"/>
                </a:solidFill>
                <a:highlight>
                  <a:srgbClr val="FFFFFF"/>
                </a:highlight>
                <a:latin typeface="Arial"/>
                <a:ea typeface="Arial"/>
                <a:cs typeface="Arial"/>
                <a:sym typeface="Arial"/>
              </a:rPr>
              <a:t>Our activity levels peak during the </a:t>
            </a:r>
            <a:r>
              <a:rPr b="1" lang="en" sz="1800">
                <a:solidFill>
                  <a:srgbClr val="1F1F1F"/>
                </a:solidFill>
                <a:highlight>
                  <a:srgbClr val="FFFFFF"/>
                </a:highlight>
                <a:latin typeface="Arial"/>
                <a:ea typeface="Arial"/>
                <a:cs typeface="Arial"/>
                <a:sym typeface="Arial"/>
              </a:rPr>
              <a:t>day,</a:t>
            </a:r>
            <a:r>
              <a:rPr lang="en" sz="1800">
                <a:solidFill>
                  <a:srgbClr val="1F1F1F"/>
                </a:solidFill>
                <a:highlight>
                  <a:srgbClr val="FFFFFF"/>
                </a:highlight>
                <a:latin typeface="Arial"/>
                <a:ea typeface="Arial"/>
                <a:cs typeface="Arial"/>
                <a:sym typeface="Arial"/>
              </a:rPr>
              <a:t> allowing us to engage in various activities under optimal lighting conditions. </a:t>
            </a:r>
            <a:endParaRPr sz="1800">
              <a:solidFill>
                <a:srgbClr val="1F1F1F"/>
              </a:solidFill>
              <a:highlight>
                <a:srgbClr val="FFFFFF"/>
              </a:highlight>
              <a:latin typeface="Arial"/>
              <a:ea typeface="Arial"/>
              <a:cs typeface="Arial"/>
              <a:sym typeface="Arial"/>
            </a:endParaRPr>
          </a:p>
          <a:p>
            <a:pPr indent="0" lvl="0" marL="0" rtl="0" algn="l">
              <a:spcBef>
                <a:spcPts val="1200"/>
              </a:spcBef>
              <a:spcAft>
                <a:spcPts val="1200"/>
              </a:spcAft>
              <a:buNone/>
            </a:pPr>
            <a:r>
              <a:rPr lang="en" sz="1800">
                <a:solidFill>
                  <a:srgbClr val="1F1F1F"/>
                </a:solidFill>
                <a:highlight>
                  <a:srgbClr val="FFFFFF"/>
                </a:highlight>
                <a:latin typeface="Arial"/>
                <a:ea typeface="Arial"/>
                <a:cs typeface="Arial"/>
                <a:sym typeface="Arial"/>
              </a:rPr>
              <a:t>As night approaches, our internal clock signals the need for rest and rejuvenation. </a:t>
            </a:r>
            <a:r>
              <a:rPr b="1" lang="en" sz="1800">
                <a:solidFill>
                  <a:srgbClr val="1F1F1F"/>
                </a:solidFill>
                <a:highlight>
                  <a:srgbClr val="FFFFFF"/>
                </a:highlight>
                <a:latin typeface="Arial"/>
                <a:ea typeface="Arial"/>
                <a:cs typeface="Arial"/>
                <a:sym typeface="Arial"/>
              </a:rPr>
              <a:t>Darkness triggers melatonin </a:t>
            </a:r>
            <a:r>
              <a:rPr lang="en" sz="1800">
                <a:solidFill>
                  <a:srgbClr val="1F1F1F"/>
                </a:solidFill>
                <a:highlight>
                  <a:srgbClr val="FFFFFF"/>
                </a:highlight>
                <a:latin typeface="Arial"/>
                <a:ea typeface="Arial"/>
                <a:cs typeface="Arial"/>
                <a:sym typeface="Arial"/>
              </a:rPr>
              <a:t>release, signaling the onset of sleep. </a:t>
            </a:r>
            <a:endParaRPr sz="1900"/>
          </a:p>
        </p:txBody>
      </p:sp>
      <p:sp>
        <p:nvSpPr>
          <p:cNvPr id="161" name="Google Shape;161;p30"/>
          <p:cNvSpPr txBox="1"/>
          <p:nvPr>
            <p:ph idx="4294967295" type="body"/>
          </p:nvPr>
        </p:nvSpPr>
        <p:spPr>
          <a:xfrm>
            <a:off x="7796575" y="1289825"/>
            <a:ext cx="1347300" cy="447600"/>
          </a:xfrm>
          <a:prstGeom prst="rect">
            <a:avLst/>
          </a:prstGeom>
        </p:spPr>
        <p:txBody>
          <a:bodyPr anchorCtr="0" anchor="t" bIns="91425" lIns="91425" spcFirstLastPara="1" rIns="91425" wrap="square" tIns="91425">
            <a:normAutofit fontScale="40000"/>
          </a:bodyPr>
          <a:lstStyle/>
          <a:p>
            <a:pPr indent="0" lvl="0" marL="0" rtl="0" algn="l">
              <a:spcBef>
                <a:spcPts val="0"/>
              </a:spcBef>
              <a:spcAft>
                <a:spcPts val="1200"/>
              </a:spcAft>
              <a:buNone/>
            </a:pPr>
            <a:r>
              <a:rPr lang="en"/>
              <a:t>https://cdn.pixabay.com/photo/2015/01/26/22/40/child-613199_1280.jpg</a:t>
            </a:r>
            <a:endParaRPr/>
          </a:p>
        </p:txBody>
      </p:sp>
      <p:pic>
        <p:nvPicPr>
          <p:cNvPr id="162" name="Google Shape;162;p30"/>
          <p:cNvPicPr preferRelativeResize="0"/>
          <p:nvPr/>
        </p:nvPicPr>
        <p:blipFill>
          <a:blip r:embed="rId3">
            <a:alphaModFix/>
          </a:blip>
          <a:stretch>
            <a:fillRect/>
          </a:stretch>
        </p:blipFill>
        <p:spPr>
          <a:xfrm>
            <a:off x="5564050" y="111475"/>
            <a:ext cx="2295325" cy="1843446"/>
          </a:xfrm>
          <a:prstGeom prst="rect">
            <a:avLst/>
          </a:prstGeom>
          <a:noFill/>
          <a:ln>
            <a:noFill/>
          </a:ln>
        </p:spPr>
      </p:pic>
      <p:pic>
        <p:nvPicPr>
          <p:cNvPr id="163" name="Google Shape;163;p30"/>
          <p:cNvPicPr preferRelativeResize="0"/>
          <p:nvPr/>
        </p:nvPicPr>
        <p:blipFill>
          <a:blip r:embed="rId4">
            <a:alphaModFix/>
          </a:blip>
          <a:stretch>
            <a:fillRect/>
          </a:stretch>
        </p:blipFill>
        <p:spPr>
          <a:xfrm>
            <a:off x="4507525" y="2095375"/>
            <a:ext cx="2968675" cy="1976024"/>
          </a:xfrm>
          <a:prstGeom prst="rect">
            <a:avLst/>
          </a:prstGeom>
          <a:noFill/>
          <a:ln>
            <a:noFill/>
          </a:ln>
        </p:spPr>
      </p:pic>
      <p:sp>
        <p:nvSpPr>
          <p:cNvPr id="164" name="Google Shape;164;p30"/>
          <p:cNvSpPr txBox="1"/>
          <p:nvPr/>
        </p:nvSpPr>
        <p:spPr>
          <a:xfrm>
            <a:off x="4238025" y="4514425"/>
            <a:ext cx="18882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https://cdn.pixabay.com/photo/2018/09/28/18/56/boy-3709975_1280.jpg</a:t>
            </a:r>
            <a:endParaRPr sz="900">
              <a:solidFill>
                <a:schemeClr val="dk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ph idx="4294967295"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Mice: Creatures of the Night</a:t>
            </a:r>
            <a:endParaRPr/>
          </a:p>
        </p:txBody>
      </p:sp>
      <p:sp>
        <p:nvSpPr>
          <p:cNvPr id="170" name="Google Shape;170;p31"/>
          <p:cNvSpPr txBox="1"/>
          <p:nvPr>
            <p:ph idx="4294967295" type="body"/>
          </p:nvPr>
        </p:nvSpPr>
        <p:spPr>
          <a:xfrm>
            <a:off x="4644675" y="500925"/>
            <a:ext cx="4166400" cy="4098600"/>
          </a:xfrm>
          <a:prstGeom prst="rect">
            <a:avLst/>
          </a:prstGeom>
        </p:spPr>
        <p:txBody>
          <a:bodyPr anchorCtr="0" anchor="t" bIns="91425" lIns="91425" spcFirstLastPara="1" rIns="91425" wrap="square" tIns="91425">
            <a:normAutofit lnSpcReduction="20000"/>
          </a:bodyPr>
          <a:lstStyle/>
          <a:p>
            <a:pPr indent="0" lvl="0" marL="0" rtl="0" algn="l">
              <a:spcBef>
                <a:spcPts val="1800"/>
              </a:spcBef>
              <a:spcAft>
                <a:spcPts val="0"/>
              </a:spcAft>
              <a:buNone/>
            </a:pPr>
            <a:r>
              <a:rPr lang="en" sz="2200">
                <a:solidFill>
                  <a:srgbClr val="1F1F1F"/>
                </a:solidFill>
                <a:highlight>
                  <a:srgbClr val="FFFFFF"/>
                </a:highlight>
                <a:latin typeface="Arial"/>
                <a:ea typeface="Arial"/>
                <a:cs typeface="Arial"/>
                <a:sym typeface="Arial"/>
              </a:rPr>
              <a:t>Mice, on the other hand, are </a:t>
            </a:r>
            <a:r>
              <a:rPr b="1" lang="en" sz="2200">
                <a:solidFill>
                  <a:srgbClr val="1F1F1F"/>
                </a:solidFill>
                <a:highlight>
                  <a:srgbClr val="FFFFFF"/>
                </a:highlight>
                <a:latin typeface="Arial"/>
                <a:ea typeface="Arial"/>
                <a:cs typeface="Arial"/>
                <a:sym typeface="Arial"/>
              </a:rPr>
              <a:t>nocturnal creatures</a:t>
            </a:r>
            <a:r>
              <a:rPr lang="en" sz="2200">
                <a:solidFill>
                  <a:srgbClr val="1F1F1F"/>
                </a:solidFill>
                <a:highlight>
                  <a:srgbClr val="FFFFFF"/>
                </a:highlight>
                <a:latin typeface="Arial"/>
                <a:ea typeface="Arial"/>
                <a:cs typeface="Arial"/>
                <a:sym typeface="Arial"/>
              </a:rPr>
              <a:t>, meaning their circadian rhythm is adapted for activity under low-light conditions. </a:t>
            </a:r>
            <a:endParaRPr sz="2200">
              <a:solidFill>
                <a:srgbClr val="1F1F1F"/>
              </a:solidFill>
              <a:highlight>
                <a:srgbClr val="FFFFFF"/>
              </a:highlight>
              <a:latin typeface="Arial"/>
              <a:ea typeface="Arial"/>
              <a:cs typeface="Arial"/>
              <a:sym typeface="Arial"/>
            </a:endParaRPr>
          </a:p>
          <a:p>
            <a:pPr indent="0" lvl="0" marL="0" rtl="0" algn="l">
              <a:spcBef>
                <a:spcPts val="1800"/>
              </a:spcBef>
              <a:spcAft>
                <a:spcPts val="0"/>
              </a:spcAft>
              <a:buNone/>
            </a:pPr>
            <a:r>
              <a:rPr lang="en" sz="2200">
                <a:solidFill>
                  <a:srgbClr val="1F1F1F"/>
                </a:solidFill>
                <a:highlight>
                  <a:srgbClr val="FFFFFF"/>
                </a:highlight>
                <a:latin typeface="Arial"/>
                <a:ea typeface="Arial"/>
                <a:cs typeface="Arial"/>
                <a:sym typeface="Arial"/>
              </a:rPr>
              <a:t>Their peak activity occurs during the </a:t>
            </a:r>
            <a:r>
              <a:rPr b="1" lang="en" sz="2200">
                <a:solidFill>
                  <a:srgbClr val="1F1F1F"/>
                </a:solidFill>
                <a:highlight>
                  <a:srgbClr val="FFFFFF"/>
                </a:highlight>
                <a:latin typeface="Arial"/>
                <a:ea typeface="Arial"/>
                <a:cs typeface="Arial"/>
                <a:sym typeface="Arial"/>
              </a:rPr>
              <a:t>nigh</a:t>
            </a:r>
            <a:r>
              <a:rPr lang="en" sz="2200">
                <a:solidFill>
                  <a:srgbClr val="1F1F1F"/>
                </a:solidFill>
                <a:highlight>
                  <a:srgbClr val="FFFFFF"/>
                </a:highlight>
                <a:latin typeface="Arial"/>
                <a:ea typeface="Arial"/>
                <a:cs typeface="Arial"/>
                <a:sym typeface="Arial"/>
              </a:rPr>
              <a:t>t, enabling them to forage for food, avoid predators, and stay cool in warm climates.</a:t>
            </a:r>
            <a:endParaRPr sz="1100">
              <a:solidFill>
                <a:srgbClr val="000000"/>
              </a:solidFill>
              <a:latin typeface="Arial"/>
              <a:ea typeface="Arial"/>
              <a:cs typeface="Arial"/>
              <a:sym typeface="Arial"/>
            </a:endParaRPr>
          </a:p>
          <a:p>
            <a:pPr indent="0" lvl="0" marL="0" rtl="0" algn="l">
              <a:spcBef>
                <a:spcPts val="1800"/>
              </a:spcBef>
              <a:spcAft>
                <a:spcPts val="1200"/>
              </a:spcAft>
              <a:buNone/>
            </a:pPr>
            <a:r>
              <a:t/>
            </a:r>
            <a:endParaRPr/>
          </a:p>
        </p:txBody>
      </p:sp>
      <p:pic>
        <p:nvPicPr>
          <p:cNvPr id="171" name="Google Shape;171;p31"/>
          <p:cNvPicPr preferRelativeResize="0"/>
          <p:nvPr/>
        </p:nvPicPr>
        <p:blipFill>
          <a:blip r:embed="rId3">
            <a:alphaModFix/>
          </a:blip>
          <a:stretch>
            <a:fillRect/>
          </a:stretch>
        </p:blipFill>
        <p:spPr>
          <a:xfrm>
            <a:off x="311725" y="1818688"/>
            <a:ext cx="3706499" cy="2446862"/>
          </a:xfrm>
          <a:prstGeom prst="rect">
            <a:avLst/>
          </a:prstGeom>
          <a:noFill/>
          <a:ln>
            <a:noFill/>
          </a:ln>
        </p:spPr>
      </p:pic>
      <p:sp>
        <p:nvSpPr>
          <p:cNvPr id="172" name="Google Shape;172;p31"/>
          <p:cNvSpPr txBox="1"/>
          <p:nvPr/>
        </p:nvSpPr>
        <p:spPr>
          <a:xfrm>
            <a:off x="806150" y="4560475"/>
            <a:ext cx="29136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https://cdn.pixabay.com/photo/2015/01/21/23/18/mouse-607240_1280.jpg</a:t>
            </a:r>
            <a:endParaRPr sz="9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2"/>
          <p:cNvSpPr txBox="1"/>
          <p:nvPr>
            <p:ph idx="4294967295"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Mice: Creatures of the Night</a:t>
            </a:r>
            <a:endParaRPr/>
          </a:p>
        </p:txBody>
      </p:sp>
      <p:sp>
        <p:nvSpPr>
          <p:cNvPr id="178" name="Google Shape;178;p32"/>
          <p:cNvSpPr txBox="1"/>
          <p:nvPr>
            <p:ph idx="4294967295"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1800"/>
              </a:spcBef>
              <a:spcAft>
                <a:spcPts val="0"/>
              </a:spcAft>
              <a:buNone/>
            </a:pPr>
            <a:r>
              <a:t/>
            </a:r>
            <a:endParaRPr sz="2200">
              <a:solidFill>
                <a:srgbClr val="1F1F1F"/>
              </a:solidFill>
              <a:highlight>
                <a:srgbClr val="FFFFFF"/>
              </a:highlight>
              <a:latin typeface="Arial"/>
              <a:ea typeface="Arial"/>
              <a:cs typeface="Arial"/>
              <a:sym typeface="Arial"/>
            </a:endParaRPr>
          </a:p>
          <a:p>
            <a:pPr indent="0" lvl="0" marL="0" rtl="0" algn="l">
              <a:spcBef>
                <a:spcPts val="1800"/>
              </a:spcBef>
              <a:spcAft>
                <a:spcPts val="0"/>
              </a:spcAft>
              <a:buNone/>
            </a:pPr>
            <a:r>
              <a:rPr lang="en" sz="2200">
                <a:solidFill>
                  <a:srgbClr val="1F1F1F"/>
                </a:solidFill>
                <a:highlight>
                  <a:srgbClr val="FFFFFF"/>
                </a:highlight>
                <a:latin typeface="Arial"/>
                <a:ea typeface="Arial"/>
                <a:cs typeface="Arial"/>
                <a:sym typeface="Arial"/>
              </a:rPr>
              <a:t>Their peak activity occurs during the </a:t>
            </a:r>
            <a:r>
              <a:rPr b="1" lang="en" sz="2200">
                <a:solidFill>
                  <a:srgbClr val="1F1F1F"/>
                </a:solidFill>
                <a:highlight>
                  <a:srgbClr val="FFFFFF"/>
                </a:highlight>
                <a:latin typeface="Arial"/>
                <a:ea typeface="Arial"/>
                <a:cs typeface="Arial"/>
                <a:sym typeface="Arial"/>
              </a:rPr>
              <a:t>nigh</a:t>
            </a:r>
            <a:r>
              <a:rPr lang="en" sz="2200">
                <a:solidFill>
                  <a:srgbClr val="1F1F1F"/>
                </a:solidFill>
                <a:highlight>
                  <a:srgbClr val="FFFFFF"/>
                </a:highlight>
                <a:latin typeface="Arial"/>
                <a:ea typeface="Arial"/>
                <a:cs typeface="Arial"/>
                <a:sym typeface="Arial"/>
              </a:rPr>
              <a:t>t, enabling them to forage for food, avoid predators, and stay cool in warm climates.</a:t>
            </a:r>
            <a:endParaRPr sz="1100">
              <a:solidFill>
                <a:srgbClr val="000000"/>
              </a:solidFill>
              <a:latin typeface="Arial"/>
              <a:ea typeface="Arial"/>
              <a:cs typeface="Arial"/>
              <a:sym typeface="Arial"/>
            </a:endParaRPr>
          </a:p>
          <a:p>
            <a:pPr indent="0" lvl="0" marL="0" rtl="0" algn="l">
              <a:spcBef>
                <a:spcPts val="1800"/>
              </a:spcBef>
              <a:spcAft>
                <a:spcPts val="1200"/>
              </a:spcAft>
              <a:buNone/>
            </a:pPr>
            <a:r>
              <a:t/>
            </a:r>
            <a:endParaRPr/>
          </a:p>
        </p:txBody>
      </p:sp>
      <p:pic>
        <p:nvPicPr>
          <p:cNvPr id="179" name="Google Shape;179;p32"/>
          <p:cNvPicPr preferRelativeResize="0"/>
          <p:nvPr/>
        </p:nvPicPr>
        <p:blipFill>
          <a:blip r:embed="rId3">
            <a:alphaModFix/>
          </a:blip>
          <a:stretch>
            <a:fillRect/>
          </a:stretch>
        </p:blipFill>
        <p:spPr>
          <a:xfrm>
            <a:off x="311725" y="1818688"/>
            <a:ext cx="3706499" cy="2446862"/>
          </a:xfrm>
          <a:prstGeom prst="rect">
            <a:avLst/>
          </a:prstGeom>
          <a:noFill/>
          <a:ln>
            <a:noFill/>
          </a:ln>
        </p:spPr>
      </p:pic>
      <p:sp>
        <p:nvSpPr>
          <p:cNvPr id="180" name="Google Shape;180;p32"/>
          <p:cNvSpPr txBox="1"/>
          <p:nvPr/>
        </p:nvSpPr>
        <p:spPr>
          <a:xfrm>
            <a:off x="806150" y="4560475"/>
            <a:ext cx="29136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https://cdn.pixabay.com/photo/2015/01/21/23/18/mouse-607240_1280.jpg</a:t>
            </a:r>
            <a:endParaRPr sz="900">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idx="4294967295"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a:t>
            </a:r>
            <a:r>
              <a:rPr lang="en"/>
              <a:t>experiment</a:t>
            </a:r>
            <a:endParaRPr/>
          </a:p>
        </p:txBody>
      </p:sp>
      <p:sp>
        <p:nvSpPr>
          <p:cNvPr id="186" name="Google Shape;186;p33"/>
          <p:cNvSpPr txBox="1"/>
          <p:nvPr>
            <p:ph idx="4294967295" type="body"/>
          </p:nvPr>
        </p:nvSpPr>
        <p:spPr>
          <a:xfrm>
            <a:off x="5891950" y="500925"/>
            <a:ext cx="29190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100"/>
              <a:t>I</a:t>
            </a:r>
            <a:r>
              <a:rPr lang="en" sz="2100"/>
              <a:t>n</a:t>
            </a:r>
            <a:r>
              <a:rPr lang="en" sz="2100"/>
              <a:t> this </a:t>
            </a:r>
            <a:r>
              <a:rPr lang="en" sz="2100"/>
              <a:t>experiment</a:t>
            </a:r>
            <a:r>
              <a:rPr lang="en" sz="2100"/>
              <a:t>, we will </a:t>
            </a:r>
            <a:r>
              <a:rPr lang="en" sz="2100"/>
              <a:t>investigate</a:t>
            </a:r>
            <a:r>
              <a:rPr lang="en" sz="2100"/>
              <a:t> the relationship between light and dark cycles and mouse activity, gaining a deeper appreciation for the intricate interplay between organisms and their environment.</a:t>
            </a:r>
            <a:endParaRPr sz="2100"/>
          </a:p>
        </p:txBody>
      </p:sp>
      <p:pic>
        <p:nvPicPr>
          <p:cNvPr id="187" name="Google Shape;187;p33"/>
          <p:cNvPicPr preferRelativeResize="0"/>
          <p:nvPr/>
        </p:nvPicPr>
        <p:blipFill>
          <a:blip r:embed="rId3">
            <a:alphaModFix/>
          </a:blip>
          <a:stretch>
            <a:fillRect/>
          </a:stretch>
        </p:blipFill>
        <p:spPr>
          <a:xfrm>
            <a:off x="1377375" y="1820570"/>
            <a:ext cx="4166400" cy="27789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