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8229600" cx="14630400"/>
  <p:notesSz cx="8229600" cy="14630400"/>
  <p:embeddedFontLst>
    <p:embeddedFont>
      <p:font typeface="Roboto"/>
      <p:regular r:id="rId24"/>
      <p:bold r:id="rId25"/>
      <p:italic r:id="rId26"/>
      <p:boldItalic r:id="rId27"/>
    </p:embeddedFont>
    <p:embeddedFont>
      <p:font typeface="Red Hat Text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RedHatText-regular.fntdata"/><Relationship Id="rId27" Type="http://schemas.openxmlformats.org/officeDocument/2006/relationships/font" Target="fonts/Robo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edHatTex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edHatText-boldItalic.fntdata"/><Relationship Id="rId30" Type="http://schemas.openxmlformats.org/officeDocument/2006/relationships/font" Target="fonts/RedHatText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a21a771e75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2a21a771e75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a21a771e75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a21a771e75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2a21a771e75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2a21a771e75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a21a771e75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2a21a771e75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a21a771e75_0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a21a771e75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2a21a771e75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2a21a771e75_0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a21a771e75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2a21a771e75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a21a771e75_0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a21a771e75_0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2a21a771e75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a21a771e75_0_1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a21a771e75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2a21a771e75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2a21a771e75_0_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a21a771e75_0_2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2a21a771e75_0_2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2a21a771e75_0_2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a21a771e75_0_2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2a21a771e75_0_2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a21a771e75_0_2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a21a771e75_0_2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2a21a771e75_0_2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2a21a771e75_0_2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" name="Google Shape;2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" name="Google Shape;4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a21a771e75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2a21a771e75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a21a771e75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3.png"/><Relationship Id="rId6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13.png"/><Relationship Id="rId6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34.pn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Relationship Id="rId6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36.png"/><Relationship Id="rId6" Type="http://schemas.openxmlformats.org/officeDocument/2006/relationships/image" Target="../media/image31.png"/><Relationship Id="rId7" Type="http://schemas.openxmlformats.org/officeDocument/2006/relationships/image" Target="../media/image40.png"/><Relationship Id="rId8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40.png"/><Relationship Id="rId5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40.png"/><Relationship Id="rId5" Type="http://schemas.openxmlformats.org/officeDocument/2006/relationships/image" Target="../media/image37.png"/><Relationship Id="rId6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38.png"/><Relationship Id="rId5" Type="http://schemas.openxmlformats.org/officeDocument/2006/relationships/image" Target="../media/image43.png"/><Relationship Id="rId6" Type="http://schemas.openxmlformats.org/officeDocument/2006/relationships/image" Target="../media/image32.png"/><Relationship Id="rId7" Type="http://schemas.openxmlformats.org/officeDocument/2006/relationships/image" Target="../media/image40.png"/><Relationship Id="rId8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11.png"/><Relationship Id="rId8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" name="Google Shape;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6319599" y="2440186"/>
            <a:ext cx="7477601" cy="1666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95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5249"/>
              <a:buFont typeface="Red Hat Text"/>
              <a:buNone/>
            </a:pPr>
            <a:r>
              <a:t/>
            </a:r>
            <a:endParaRPr b="0" i="0" sz="524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8451" y="70225"/>
            <a:ext cx="14748401" cy="83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6319599" y="5417225"/>
            <a:ext cx="355402" cy="355402"/>
          </a:xfrm>
          <a:prstGeom prst="roundRect">
            <a:avLst>
              <a:gd fmla="val 25726039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" name="Google Shape;2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/>
        </p:nvSpPr>
        <p:spPr>
          <a:xfrm>
            <a:off x="7106100" y="969025"/>
            <a:ext cx="6502200" cy="20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49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GloFish, GMO and DNA Technologies</a:t>
            </a:r>
            <a:endParaRPr sz="524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 txBox="1"/>
          <p:nvPr/>
        </p:nvSpPr>
        <p:spPr>
          <a:xfrm>
            <a:off x="6755025" y="3553050"/>
            <a:ext cx="41007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lang="en-US" sz="23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Discover the fascinating world of GloFish, genetically modified organisms (GMOs), and cutting-edge DNA technologies.</a:t>
            </a:r>
            <a:endParaRPr sz="2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86" name="Google Shape;18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2"/>
          <p:cNvSpPr/>
          <p:nvPr/>
        </p:nvSpPr>
        <p:spPr>
          <a:xfrm>
            <a:off x="2348389" y="1726525"/>
            <a:ext cx="99336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Types of Genetic Modification Techniques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2"/>
          <p:cNvSpPr/>
          <p:nvPr/>
        </p:nvSpPr>
        <p:spPr>
          <a:xfrm>
            <a:off x="2348389" y="3733205"/>
            <a:ext cx="499800" cy="499800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2"/>
          <p:cNvSpPr/>
          <p:nvPr/>
        </p:nvSpPr>
        <p:spPr>
          <a:xfrm>
            <a:off x="2544961" y="3774877"/>
            <a:ext cx="1068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1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3070503" y="3809524"/>
            <a:ext cx="22935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Selective Breeding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2"/>
          <p:cNvSpPr/>
          <p:nvPr/>
        </p:nvSpPr>
        <p:spPr>
          <a:xfrm>
            <a:off x="2996853" y="4726081"/>
            <a:ext cx="24408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Traditional method of breeding plants or animals based on desired traits.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2"/>
          <p:cNvSpPr/>
          <p:nvPr/>
        </p:nvSpPr>
        <p:spPr>
          <a:xfrm>
            <a:off x="5733574" y="3733205"/>
            <a:ext cx="499800" cy="499800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2"/>
          <p:cNvSpPr/>
          <p:nvPr/>
        </p:nvSpPr>
        <p:spPr>
          <a:xfrm>
            <a:off x="5892046" y="3774877"/>
            <a:ext cx="1830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2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6455688" y="3809524"/>
            <a:ext cx="24408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Gene Editing (CRISPR)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6455688" y="4726067"/>
            <a:ext cx="2440800" cy="17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Revolutionary technique to precisely edit an organism's DNA and introduce beneficial changes.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9118759" y="3733205"/>
            <a:ext cx="499800" cy="499800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2"/>
          <p:cNvSpPr/>
          <p:nvPr/>
        </p:nvSpPr>
        <p:spPr>
          <a:xfrm>
            <a:off x="9269611" y="3774877"/>
            <a:ext cx="1980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3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2"/>
          <p:cNvSpPr/>
          <p:nvPr/>
        </p:nvSpPr>
        <p:spPr>
          <a:xfrm>
            <a:off x="9840873" y="3809524"/>
            <a:ext cx="24408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Transgenic Technology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2"/>
          <p:cNvSpPr/>
          <p:nvPr/>
        </p:nvSpPr>
        <p:spPr>
          <a:xfrm>
            <a:off x="9840873" y="4726067"/>
            <a:ext cx="24408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Introducing genes from one species into another to enhance desired characteristics.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01" name="Google Shape;20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529525" y="-6529524"/>
            <a:ext cx="1540850" cy="145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2"/>
          <p:cNvPicPr preferRelativeResize="0"/>
          <p:nvPr/>
        </p:nvPicPr>
        <p:blipFill rotWithShape="1">
          <a:blip r:embed="rId5">
            <a:alphaModFix/>
          </a:blip>
          <a:srcRect b="7038" l="68205" r="0" t="71620"/>
          <a:stretch/>
        </p:blipFill>
        <p:spPr>
          <a:xfrm>
            <a:off x="11781625" y="7095925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08" name="Google Shape;20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0" name="Google Shape;21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726400" y="644700"/>
            <a:ext cx="96324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Applications of Genetic Modification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3"/>
          <p:cNvSpPr/>
          <p:nvPr/>
        </p:nvSpPr>
        <p:spPr>
          <a:xfrm>
            <a:off x="833199" y="1864619"/>
            <a:ext cx="9306300" cy="1369200"/>
          </a:xfrm>
          <a:prstGeom prst="roundRect">
            <a:avLst>
              <a:gd fmla="val 9738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3"/>
          <p:cNvSpPr/>
          <p:nvPr/>
        </p:nvSpPr>
        <p:spPr>
          <a:xfrm>
            <a:off x="979102" y="1934225"/>
            <a:ext cx="61302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Agriculture and Crop Improvement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979100" y="2686650"/>
            <a:ext cx="91605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Enhancing yields, pest resistance, and nutritional content to address global food security.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3"/>
          <p:cNvSpPr/>
          <p:nvPr/>
        </p:nvSpPr>
        <p:spPr>
          <a:xfrm>
            <a:off x="833199" y="3447464"/>
            <a:ext cx="9306300" cy="1369200"/>
          </a:xfrm>
          <a:prstGeom prst="roundRect">
            <a:avLst>
              <a:gd fmla="val 9738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3"/>
          <p:cNvSpPr/>
          <p:nvPr/>
        </p:nvSpPr>
        <p:spPr>
          <a:xfrm>
            <a:off x="1055378" y="3715325"/>
            <a:ext cx="48792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Medicine and Healthcare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3"/>
          <p:cNvSpPr/>
          <p:nvPr/>
        </p:nvSpPr>
        <p:spPr>
          <a:xfrm>
            <a:off x="1055370" y="4506742"/>
            <a:ext cx="88620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Developing genetically modified organisms for drug production and disease research.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3"/>
          <p:cNvSpPr/>
          <p:nvPr/>
        </p:nvSpPr>
        <p:spPr>
          <a:xfrm>
            <a:off x="833199" y="5108160"/>
            <a:ext cx="9306300" cy="1369200"/>
          </a:xfrm>
          <a:prstGeom prst="roundRect">
            <a:avLst>
              <a:gd fmla="val 9738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979103" y="5306575"/>
            <a:ext cx="53826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Environmental Conservation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1055345" y="5899687"/>
            <a:ext cx="88620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Genetically modifying species to restore ecosystems or combat invasive species.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28528" y="1339211"/>
            <a:ext cx="2296799" cy="382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3"/>
          <p:cNvSpPr txBox="1"/>
          <p:nvPr/>
        </p:nvSpPr>
        <p:spPr>
          <a:xfrm>
            <a:off x="11411400" y="7368600"/>
            <a:ext cx="2425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https://cdn.pixabay.com/photo/2013/07/12/13/47/wheat-147293_1280.png</a:t>
            </a:r>
            <a:endParaRPr/>
          </a:p>
        </p:txBody>
      </p:sp>
      <p:pic>
        <p:nvPicPr>
          <p:cNvPr id="223" name="Google Shape;223;p13"/>
          <p:cNvPicPr preferRelativeResize="0"/>
          <p:nvPr/>
        </p:nvPicPr>
        <p:blipFill rotWithShape="1">
          <a:blip r:embed="rId6">
            <a:alphaModFix/>
          </a:blip>
          <a:srcRect b="7038" l="68205" r="0" t="71620"/>
          <a:stretch/>
        </p:blipFill>
        <p:spPr>
          <a:xfrm>
            <a:off x="0" y="7087675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29" name="Google Shape;22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31" name="Google Shape;23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>
              <a:alpha val="847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4"/>
          <p:cNvSpPr/>
          <p:nvPr/>
        </p:nvSpPr>
        <p:spPr>
          <a:xfrm>
            <a:off x="2043878" y="1869850"/>
            <a:ext cx="102378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Ethical and Social Considerations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2348389" y="3330416"/>
            <a:ext cx="499800" cy="499800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4"/>
          <p:cNvSpPr/>
          <p:nvPr/>
        </p:nvSpPr>
        <p:spPr>
          <a:xfrm>
            <a:off x="2544961" y="3372088"/>
            <a:ext cx="1068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1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4"/>
          <p:cNvSpPr/>
          <p:nvPr/>
        </p:nvSpPr>
        <p:spPr>
          <a:xfrm>
            <a:off x="3070503" y="3406735"/>
            <a:ext cx="24408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Safety Concerns and Potential Risks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2994203" y="4826728"/>
            <a:ext cx="2440800" cy="17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Ensuring proper regulation and risk assessment to avoid unintended consequences.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5733574" y="3330416"/>
            <a:ext cx="499800" cy="499800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5892046" y="3372088"/>
            <a:ext cx="1830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2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6455688" y="3406735"/>
            <a:ext cx="24408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Impact on Biodiversity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6455688" y="4323278"/>
            <a:ext cx="24408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Evaluating the effects of introducing modified organisms on natural ecosystems.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4"/>
          <p:cNvSpPr/>
          <p:nvPr/>
        </p:nvSpPr>
        <p:spPr>
          <a:xfrm>
            <a:off x="9118759" y="3330416"/>
            <a:ext cx="499800" cy="499800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9269611" y="3372088"/>
            <a:ext cx="1980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3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/>
          <p:nvPr/>
        </p:nvSpPr>
        <p:spPr>
          <a:xfrm>
            <a:off x="9840873" y="3406735"/>
            <a:ext cx="24408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Public Perception and Acceptance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9840873" y="4323278"/>
            <a:ext cx="2440800" cy="17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Addressing public concerns, promoting transparency, and fostering responsible use.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46" name="Google Shape;24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6529525" y="-6529524"/>
            <a:ext cx="1540850" cy="145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6">
            <a:alphaModFix/>
          </a:blip>
          <a:srcRect b="7038" l="68205" r="0" t="71620"/>
          <a:stretch/>
        </p:blipFill>
        <p:spPr>
          <a:xfrm>
            <a:off x="11712450" y="7222325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53" name="Google Shape;25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5" name="Google Shape;25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>
              <a:alpha val="847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5"/>
          <p:cNvSpPr/>
          <p:nvPr/>
        </p:nvSpPr>
        <p:spPr>
          <a:xfrm>
            <a:off x="2348402" y="2387450"/>
            <a:ext cx="83916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Regulation and Governance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/>
          <p:nvPr/>
        </p:nvSpPr>
        <p:spPr>
          <a:xfrm>
            <a:off x="2348389" y="3415070"/>
            <a:ext cx="4855800" cy="2427000"/>
          </a:xfrm>
          <a:prstGeom prst="roundRect">
            <a:avLst>
              <a:gd fmla="val 5493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5"/>
          <p:cNvSpPr/>
          <p:nvPr/>
        </p:nvSpPr>
        <p:spPr>
          <a:xfrm>
            <a:off x="2570559" y="3637240"/>
            <a:ext cx="44115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International Regulations and Guidelines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5"/>
          <p:cNvSpPr/>
          <p:nvPr/>
        </p:nvSpPr>
        <p:spPr>
          <a:xfrm>
            <a:off x="2570559" y="4553783"/>
            <a:ext cx="44115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Establishing standards and protocols to ensure safe and ethical use of genetic modification.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7426285" y="3415070"/>
            <a:ext cx="4855800" cy="2427000"/>
          </a:xfrm>
          <a:prstGeom prst="roundRect">
            <a:avLst>
              <a:gd fmla="val 5493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5"/>
          <p:cNvSpPr/>
          <p:nvPr/>
        </p:nvSpPr>
        <p:spPr>
          <a:xfrm>
            <a:off x="7648456" y="3637240"/>
            <a:ext cx="44115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Ethical Committees and Oversight Bodies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5"/>
          <p:cNvSpPr/>
          <p:nvPr/>
        </p:nvSpPr>
        <p:spPr>
          <a:xfrm>
            <a:off x="7648456" y="4553783"/>
            <a:ext cx="44115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Monitoring and reviewing research, policies, and applications related to genetic modification.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64" name="Google Shape;26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6529525" y="-6529524"/>
            <a:ext cx="1540850" cy="145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 rotWithShape="1">
          <a:blip r:embed="rId6">
            <a:alphaModFix/>
          </a:blip>
          <a:srcRect b="7038" l="68205" r="0" t="71620"/>
          <a:stretch/>
        </p:blipFill>
        <p:spPr>
          <a:xfrm>
            <a:off x="11712450" y="7222325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1" name="Google Shape;27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6"/>
          <p:cNvSpPr/>
          <p:nvPr/>
        </p:nvSpPr>
        <p:spPr>
          <a:xfrm>
            <a:off x="0" y="9155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6"/>
          <p:cNvSpPr/>
          <p:nvPr/>
        </p:nvSpPr>
        <p:spPr>
          <a:xfrm>
            <a:off x="833199" y="2023586"/>
            <a:ext cx="7477500" cy="24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95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5249"/>
              <a:buFont typeface="Red Hat Text"/>
              <a:buNone/>
            </a:pPr>
            <a:r>
              <a:rPr b="0" i="0" lang="en-US" sz="5249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Exploring Different Types of DNA Technologies</a:t>
            </a:r>
            <a:endParaRPr b="0" i="0" sz="524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6"/>
          <p:cNvSpPr/>
          <p:nvPr/>
        </p:nvSpPr>
        <p:spPr>
          <a:xfrm>
            <a:off x="833199" y="4856440"/>
            <a:ext cx="74775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In this presentation, we'll dive into the world of DNA technologies and discover how they work, their applications, and their possibilities.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833199" y="5833824"/>
            <a:ext cx="355500" cy="355500"/>
          </a:xfrm>
          <a:prstGeom prst="roundRect">
            <a:avLst>
              <a:gd fmla="val 25726039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5600" y="0"/>
            <a:ext cx="41148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6"/>
          <p:cNvSpPr txBox="1"/>
          <p:nvPr/>
        </p:nvSpPr>
        <p:spPr>
          <a:xfrm>
            <a:off x="8161925" y="7797800"/>
            <a:ext cx="38445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https://cdn.pixabay.com/photo/2023/08/03/00/49/dna-8166111_1280.png</a:t>
            </a:r>
            <a:endParaRPr/>
          </a:p>
        </p:txBody>
      </p:sp>
      <p:pic>
        <p:nvPicPr>
          <p:cNvPr id="278" name="Google Shape;278;p16"/>
          <p:cNvPicPr preferRelativeResize="0"/>
          <p:nvPr/>
        </p:nvPicPr>
        <p:blipFill rotWithShape="1">
          <a:blip r:embed="rId5">
            <a:alphaModFix/>
          </a:blip>
          <a:srcRect b="7038" l="68205" r="0" t="71620"/>
          <a:stretch/>
        </p:blipFill>
        <p:spPr>
          <a:xfrm>
            <a:off x="56200" y="7254950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84" name="Google Shape;28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86" name="Google Shape;28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7"/>
          <p:cNvSpPr/>
          <p:nvPr/>
        </p:nvSpPr>
        <p:spPr>
          <a:xfrm>
            <a:off x="772175" y="641275"/>
            <a:ext cx="99222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PCR (Polymerase Chain Reaction)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7"/>
          <p:cNvSpPr/>
          <p:nvPr/>
        </p:nvSpPr>
        <p:spPr>
          <a:xfrm>
            <a:off x="833199" y="2284928"/>
            <a:ext cx="499800" cy="499800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7"/>
          <p:cNvSpPr/>
          <p:nvPr/>
        </p:nvSpPr>
        <p:spPr>
          <a:xfrm>
            <a:off x="1029772" y="2326600"/>
            <a:ext cx="1068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1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1555313" y="2361248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The Process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1555313" y="2930604"/>
            <a:ext cx="85842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PCR is a technique that amplifies a specific segment of DNA into millions of copies using a thermal cycling method.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833199" y="4037171"/>
            <a:ext cx="499800" cy="499800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991672" y="4078843"/>
            <a:ext cx="1830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2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1555313" y="4113490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Applications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1555313" y="4682847"/>
            <a:ext cx="85842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PCR has various applications such as genetic analysis, DNA sequencing, and detecting infectious agents in diseases.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833199" y="5789414"/>
            <a:ext cx="499800" cy="499800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7"/>
          <p:cNvSpPr/>
          <p:nvPr/>
        </p:nvSpPr>
        <p:spPr>
          <a:xfrm>
            <a:off x="984052" y="5831086"/>
            <a:ext cx="1980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3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1555313" y="5865733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Advancements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7"/>
          <p:cNvSpPr/>
          <p:nvPr/>
        </p:nvSpPr>
        <p:spPr>
          <a:xfrm>
            <a:off x="1555313" y="6435090"/>
            <a:ext cx="85842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Recent advancements in PCR technology have expanded its applications, such as CRISPR-based diagnostics, point-of-care diagnosis, and gene editing.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09637" y="353600"/>
            <a:ext cx="3383925" cy="513202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7"/>
          <p:cNvSpPr txBox="1"/>
          <p:nvPr/>
        </p:nvSpPr>
        <p:spPr>
          <a:xfrm>
            <a:off x="11344650" y="5633225"/>
            <a:ext cx="2913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https://cdn.pixabay.com/photo/2012/04/12/13/36/microscope-30064_1280.png</a:t>
            </a:r>
            <a:endParaRPr/>
          </a:p>
        </p:txBody>
      </p:sp>
      <p:pic>
        <p:nvPicPr>
          <p:cNvPr id="302" name="Google Shape;302;p17"/>
          <p:cNvPicPr preferRelativeResize="0"/>
          <p:nvPr/>
        </p:nvPicPr>
        <p:blipFill rotWithShape="1">
          <a:blip r:embed="rId6">
            <a:alphaModFix/>
          </a:blip>
          <a:srcRect b="7038" l="68205" r="0" t="71620"/>
          <a:stretch/>
        </p:blipFill>
        <p:spPr>
          <a:xfrm>
            <a:off x="11263025" y="7075600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8" name="Google Shape;30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2348389" y="745688"/>
            <a:ext cx="44439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DNA Sequencing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11" name="Google Shape;31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8389" y="1884402"/>
            <a:ext cx="3088958" cy="190904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/>
          <p:nvPr/>
        </p:nvSpPr>
        <p:spPr>
          <a:xfrm>
            <a:off x="2348389" y="4071104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The Process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2348389" y="4640461"/>
            <a:ext cx="30891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DNA sequencing is a technique used to determine the order of nucleotides in a DNA molecule. This information can be used to diagnose diseases or to understand evolutionary relationships.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14" name="Google Shape;31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0602" y="1884402"/>
            <a:ext cx="3088958" cy="190904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8"/>
          <p:cNvSpPr/>
          <p:nvPr/>
        </p:nvSpPr>
        <p:spPr>
          <a:xfrm>
            <a:off x="5770602" y="4071104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Applications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5770602" y="4640461"/>
            <a:ext cx="3089100" cy="17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DNA sequencing has various applications, such as genome sequencing, personalized medicine, drug discovery, and forensic analysis.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17" name="Google Shape;31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92816" y="1884402"/>
            <a:ext cx="3089077" cy="190916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8"/>
          <p:cNvSpPr/>
          <p:nvPr/>
        </p:nvSpPr>
        <p:spPr>
          <a:xfrm>
            <a:off x="9192816" y="4071223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Progress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9192830" y="4640575"/>
            <a:ext cx="4766700" cy="28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Recent developments in DNA sequencing technology have led to faster, cheaper, and more accurate results. Novel sequencing technologies, such as nanopore sequencing, are pushing the boundaries of what's possible.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20" name="Google Shape;32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0"/>
            <a:ext cx="14630400" cy="74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8"/>
          <p:cNvPicPr preferRelativeResize="0"/>
          <p:nvPr/>
        </p:nvPicPr>
        <p:blipFill rotWithShape="1">
          <a:blip r:embed="rId8">
            <a:alphaModFix/>
          </a:blip>
          <a:srcRect b="7038" l="68205" r="0" t="71620"/>
          <a:stretch/>
        </p:blipFill>
        <p:spPr>
          <a:xfrm>
            <a:off x="11670325" y="7025725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27" name="Google Shape;3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29" name="Google Shape;32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630400" cy="218158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9"/>
          <p:cNvSpPr/>
          <p:nvPr/>
        </p:nvSpPr>
        <p:spPr>
          <a:xfrm>
            <a:off x="1104051" y="2387750"/>
            <a:ext cx="54039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7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3436"/>
              <a:buFont typeface="Red Hat Text"/>
              <a:buNone/>
            </a:pPr>
            <a:r>
              <a:rPr b="0" i="0" lang="en-US" sz="4800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CRISPR-Cas9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9"/>
          <p:cNvSpPr/>
          <p:nvPr/>
        </p:nvSpPr>
        <p:spPr>
          <a:xfrm>
            <a:off x="7297698" y="3469481"/>
            <a:ext cx="34800" cy="4279200"/>
          </a:xfrm>
          <a:prstGeom prst="rect">
            <a:avLst/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11415" y="3784699"/>
            <a:ext cx="610800" cy="34800"/>
          </a:xfrm>
          <a:prstGeom prst="rect">
            <a:avLst/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9"/>
          <p:cNvSpPr/>
          <p:nvPr/>
        </p:nvSpPr>
        <p:spPr>
          <a:xfrm>
            <a:off x="7118747" y="3605808"/>
            <a:ext cx="392700" cy="392700"/>
          </a:xfrm>
          <a:prstGeom prst="roundRect">
            <a:avLst>
              <a:gd fmla="val 26668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9"/>
          <p:cNvSpPr/>
          <p:nvPr/>
        </p:nvSpPr>
        <p:spPr>
          <a:xfrm>
            <a:off x="7276981" y="3638550"/>
            <a:ext cx="762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61"/>
              <a:buFont typeface="Red Hat Text"/>
              <a:buNone/>
            </a:pPr>
            <a:r>
              <a:rPr b="0" i="0" lang="en-US" sz="2061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1</a:t>
            </a:r>
            <a:endParaRPr b="0" i="0" sz="206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9"/>
          <p:cNvSpPr/>
          <p:nvPr/>
        </p:nvSpPr>
        <p:spPr>
          <a:xfrm>
            <a:off x="8274985" y="3643900"/>
            <a:ext cx="3136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7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1718"/>
              <a:buFont typeface="Red Hat Text"/>
              <a:buNone/>
            </a:pPr>
            <a:r>
              <a:rPr b="1" i="0" lang="en-US" sz="2400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The Discovery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9"/>
          <p:cNvSpPr/>
          <p:nvPr/>
        </p:nvSpPr>
        <p:spPr>
          <a:xfrm>
            <a:off x="8274985" y="4091000"/>
            <a:ext cx="54858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4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374"/>
              <a:buFont typeface="Roboto"/>
              <a:buNone/>
            </a:pPr>
            <a:r>
              <a:rPr b="0" i="0" lang="en-US" sz="18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CRISPR-Cas9 is a gene-editing tool derived from a bacterial defense system that can cut DNA at specific locations and modify genomes.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9"/>
          <p:cNvSpPr/>
          <p:nvPr/>
        </p:nvSpPr>
        <p:spPr>
          <a:xfrm>
            <a:off x="6507956" y="4657189"/>
            <a:ext cx="610800" cy="34800"/>
          </a:xfrm>
          <a:prstGeom prst="rect">
            <a:avLst/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9"/>
          <p:cNvSpPr/>
          <p:nvPr/>
        </p:nvSpPr>
        <p:spPr>
          <a:xfrm>
            <a:off x="7118747" y="4478298"/>
            <a:ext cx="392700" cy="392700"/>
          </a:xfrm>
          <a:prstGeom prst="roundRect">
            <a:avLst>
              <a:gd fmla="val 26668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9"/>
          <p:cNvSpPr/>
          <p:nvPr/>
        </p:nvSpPr>
        <p:spPr>
          <a:xfrm>
            <a:off x="7242691" y="4511040"/>
            <a:ext cx="1449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61"/>
              <a:buFont typeface="Red Hat Text"/>
              <a:buNone/>
            </a:pPr>
            <a:r>
              <a:rPr b="0" i="0" lang="en-US" sz="2061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2</a:t>
            </a:r>
            <a:endParaRPr b="0" i="0" sz="206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9"/>
          <p:cNvSpPr/>
          <p:nvPr/>
        </p:nvSpPr>
        <p:spPr>
          <a:xfrm>
            <a:off x="4027548" y="4516400"/>
            <a:ext cx="23274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2497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1718"/>
              <a:buFont typeface="Red Hat Text"/>
              <a:buNone/>
            </a:pPr>
            <a:r>
              <a:rPr b="1" i="0" lang="en-US" sz="2400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Applications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9"/>
          <p:cNvSpPr/>
          <p:nvPr/>
        </p:nvSpPr>
        <p:spPr>
          <a:xfrm>
            <a:off x="2105326" y="4963475"/>
            <a:ext cx="4249800" cy="13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6004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374"/>
              <a:buFont typeface="Roboto"/>
              <a:buNone/>
            </a:pPr>
            <a:r>
              <a:rPr b="0" i="0" lang="en-US" sz="18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CRISPR-Cas9 has a wide range of applications such as correcting genetic mutations, designing disease-resistant crops, curing genetic diseases, and creating new biofuels.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9"/>
          <p:cNvSpPr/>
          <p:nvPr/>
        </p:nvSpPr>
        <p:spPr>
          <a:xfrm>
            <a:off x="7511415" y="5871865"/>
            <a:ext cx="610800" cy="34800"/>
          </a:xfrm>
          <a:prstGeom prst="rect">
            <a:avLst/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9"/>
          <p:cNvSpPr/>
          <p:nvPr/>
        </p:nvSpPr>
        <p:spPr>
          <a:xfrm>
            <a:off x="7118747" y="5692973"/>
            <a:ext cx="392700" cy="392700"/>
          </a:xfrm>
          <a:prstGeom prst="roundRect">
            <a:avLst>
              <a:gd fmla="val 26668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9"/>
          <p:cNvSpPr/>
          <p:nvPr/>
        </p:nvSpPr>
        <p:spPr>
          <a:xfrm>
            <a:off x="7238881" y="5725716"/>
            <a:ext cx="1524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61"/>
              <a:buFont typeface="Red Hat Text"/>
              <a:buNone/>
            </a:pPr>
            <a:r>
              <a:rPr b="0" i="0" lang="en-US" sz="2061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3</a:t>
            </a:r>
            <a:endParaRPr b="0" i="0" sz="206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9"/>
          <p:cNvSpPr/>
          <p:nvPr/>
        </p:nvSpPr>
        <p:spPr>
          <a:xfrm>
            <a:off x="8274980" y="5731075"/>
            <a:ext cx="24957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7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1718"/>
              <a:buFont typeface="Red Hat Text"/>
              <a:buNone/>
            </a:pPr>
            <a:r>
              <a:rPr b="1" i="0" lang="en-US" sz="2400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The Debate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9"/>
          <p:cNvSpPr/>
          <p:nvPr/>
        </p:nvSpPr>
        <p:spPr>
          <a:xfrm>
            <a:off x="8274983" y="6178150"/>
            <a:ext cx="5013000" cy="13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4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374"/>
              <a:buFont typeface="Roboto"/>
              <a:buNone/>
            </a:pPr>
            <a:r>
              <a:rPr b="0" i="0" lang="en-US" sz="18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CRISPR-Cas9 raises ethical, social, and legal concerns about who decides how to use this technology, particularly concerning germline editing.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9"/>
          <p:cNvPicPr preferRelativeResize="0"/>
          <p:nvPr/>
        </p:nvPicPr>
        <p:blipFill rotWithShape="1">
          <a:blip r:embed="rId5">
            <a:alphaModFix/>
          </a:blip>
          <a:srcRect b="7038" l="68205" r="0" t="71620"/>
          <a:stretch/>
        </p:blipFill>
        <p:spPr>
          <a:xfrm>
            <a:off x="0" y="7163400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3" name="Google Shape;35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0"/>
          <p:cNvSpPr/>
          <p:nvPr/>
        </p:nvSpPr>
        <p:spPr>
          <a:xfrm>
            <a:off x="2348389" y="1616988"/>
            <a:ext cx="44439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DNA Microarray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0"/>
          <p:cNvSpPr/>
          <p:nvPr/>
        </p:nvSpPr>
        <p:spPr>
          <a:xfrm>
            <a:off x="2348400" y="2755700"/>
            <a:ext cx="3162900" cy="4475700"/>
          </a:xfrm>
          <a:prstGeom prst="roundRect">
            <a:avLst>
              <a:gd fmla="val 4215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0"/>
          <p:cNvSpPr/>
          <p:nvPr/>
        </p:nvSpPr>
        <p:spPr>
          <a:xfrm>
            <a:off x="2570559" y="2977872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Technology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0"/>
          <p:cNvSpPr/>
          <p:nvPr/>
        </p:nvSpPr>
        <p:spPr>
          <a:xfrm>
            <a:off x="2570559" y="3547229"/>
            <a:ext cx="2718600" cy="28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A DNA microarray is a tool that can measure the expression of thousands of genes simultaneously. It is used to study gene expression, genetic variation, and drug discovery.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5733575" y="2755700"/>
            <a:ext cx="3162900" cy="4399200"/>
          </a:xfrm>
          <a:prstGeom prst="roundRect">
            <a:avLst>
              <a:gd fmla="val 4215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0"/>
          <p:cNvSpPr/>
          <p:nvPr/>
        </p:nvSpPr>
        <p:spPr>
          <a:xfrm>
            <a:off x="5955744" y="2977872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Applications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5955719" y="4081204"/>
            <a:ext cx="27186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DNA microarrays have various applications such as diagnosing diseases, predicting drug response, and studying complex diseases like cancer.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9118750" y="2755700"/>
            <a:ext cx="3162900" cy="4399200"/>
          </a:xfrm>
          <a:prstGeom prst="roundRect">
            <a:avLst>
              <a:gd fmla="val 4215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0"/>
          <p:cNvSpPr/>
          <p:nvPr/>
        </p:nvSpPr>
        <p:spPr>
          <a:xfrm>
            <a:off x="9340929" y="2977872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Future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9340925" y="3547225"/>
            <a:ext cx="2833200" cy="28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Microarray technology is being replaced by next-generation sequencing, but it is still a valuable tool for gene expression analysis and remains an important part of the scientist's toolkit.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65" name="Google Shape;36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5400000">
            <a:off x="-3588513" y="3588512"/>
            <a:ext cx="8138150" cy="9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6674" y="-5"/>
            <a:ext cx="4032275" cy="299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0"/>
          <p:cNvPicPr preferRelativeResize="0"/>
          <p:nvPr/>
        </p:nvPicPr>
        <p:blipFill rotWithShape="1">
          <a:blip r:embed="rId6">
            <a:alphaModFix/>
          </a:blip>
          <a:srcRect b="7038" l="68205" r="0" t="71620"/>
          <a:stretch/>
        </p:blipFill>
        <p:spPr>
          <a:xfrm>
            <a:off x="11712450" y="7222325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73" name="Google Shape;37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1"/>
          <p:cNvSpPr/>
          <p:nvPr/>
        </p:nvSpPr>
        <p:spPr>
          <a:xfrm>
            <a:off x="2348389" y="923449"/>
            <a:ext cx="44439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DNA Barcoding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76" name="Google Shape;37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8389" y="2062163"/>
            <a:ext cx="3088958" cy="190904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1"/>
          <p:cNvSpPr/>
          <p:nvPr/>
        </p:nvSpPr>
        <p:spPr>
          <a:xfrm>
            <a:off x="2348389" y="4248864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The Technology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1"/>
          <p:cNvSpPr/>
          <p:nvPr/>
        </p:nvSpPr>
        <p:spPr>
          <a:xfrm>
            <a:off x="2348389" y="4818221"/>
            <a:ext cx="30891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DNA barcoding is a molecular technique that uses a short DNA sequence to identify species. It aims to create a standardized library of sequences for all known species on Earth.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79" name="Google Shape;37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0602" y="2062163"/>
            <a:ext cx="3088958" cy="190904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1"/>
          <p:cNvSpPr/>
          <p:nvPr/>
        </p:nvSpPr>
        <p:spPr>
          <a:xfrm>
            <a:off x="5770602" y="4248864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The Applications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1"/>
          <p:cNvSpPr/>
          <p:nvPr/>
        </p:nvSpPr>
        <p:spPr>
          <a:xfrm>
            <a:off x="5770614" y="5173721"/>
            <a:ext cx="3089100" cy="17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DNA barcoding has various applications such as species identification, biodiversity monitoring, and conservation biology.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82" name="Google Shape;38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92816" y="2062163"/>
            <a:ext cx="3089077" cy="190916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1"/>
          <p:cNvSpPr/>
          <p:nvPr/>
        </p:nvSpPr>
        <p:spPr>
          <a:xfrm>
            <a:off x="9192816" y="4248983"/>
            <a:ext cx="2221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The Potential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1"/>
          <p:cNvSpPr/>
          <p:nvPr/>
        </p:nvSpPr>
        <p:spPr>
          <a:xfrm>
            <a:off x="9192828" y="4818350"/>
            <a:ext cx="40224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DNA barcoding is a rapidly evolving field with many new applications and possibilities, such as environmental DNA monitoring and taxonomic discovery.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85" name="Google Shape;385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5400000">
            <a:off x="-3588513" y="3588512"/>
            <a:ext cx="8138150" cy="9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1"/>
          <p:cNvPicPr preferRelativeResize="0"/>
          <p:nvPr/>
        </p:nvPicPr>
        <p:blipFill rotWithShape="1">
          <a:blip r:embed="rId8">
            <a:alphaModFix/>
          </a:blip>
          <a:srcRect b="7038" l="68205" r="0" t="71620"/>
          <a:stretch/>
        </p:blipFill>
        <p:spPr>
          <a:xfrm>
            <a:off x="11698400" y="7163400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23565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2348406" y="765100"/>
            <a:ext cx="90630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Introduction to GloFish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2348389" y="2145983"/>
            <a:ext cx="4855726" cy="2427089"/>
          </a:xfrm>
          <a:prstGeom prst="roundRect">
            <a:avLst>
              <a:gd fmla="val 5493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2570559" y="2368153"/>
            <a:ext cx="4411385" cy="6943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The First Genetically Modified Pet</a:t>
            </a: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-US" sz="2187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🐟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2570550" y="3284700"/>
            <a:ext cx="45081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24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fluorescent tropical fish that have been modified using genetic engineering techniques.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7426285" y="2145983"/>
            <a:ext cx="4855726" cy="2427089"/>
          </a:xfrm>
          <a:prstGeom prst="roundRect">
            <a:avLst>
              <a:gd fmla="val 5493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7648456" y="2368153"/>
            <a:ext cx="3642360" cy="347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Colorful and Eye-Catching </a:t>
            </a:r>
            <a:r>
              <a:rPr b="1" i="0" lang="en-US" sz="2187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🌈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7648456" y="3333298"/>
            <a:ext cx="44115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24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Electric Green, Starfire Red, and Sunburst Orange.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2348389" y="4795242"/>
            <a:ext cx="4855726" cy="2427089"/>
          </a:xfrm>
          <a:prstGeom prst="roundRect">
            <a:avLst>
              <a:gd fmla="val 5493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2570559" y="5017413"/>
            <a:ext cx="4411385" cy="6943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Safe for the Environment and Humans</a:t>
            </a: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-US" sz="2187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✅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570559" y="5933956"/>
            <a:ext cx="4411385" cy="1066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24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rigorous scientific testing to ensure they pose no risk to the ecosystem or human health.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7426285" y="4795242"/>
            <a:ext cx="4855726" cy="2427089"/>
          </a:xfrm>
          <a:prstGeom prst="roundRect">
            <a:avLst>
              <a:gd fmla="val 5493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7648456" y="5017413"/>
            <a:ext cx="4198620" cy="347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Popular in the Aquarium Hobby </a:t>
            </a:r>
            <a:r>
              <a:rPr b="0" i="0" lang="en-US" sz="2187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🐠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7648444" y="5808945"/>
            <a:ext cx="44115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24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popular pets worldwide and are widely available in pet stores.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3" name="Google Shape;4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3539375" y="3539375"/>
            <a:ext cx="8390750" cy="13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4">
            <a:alphaModFix/>
          </a:blip>
          <a:srcRect b="7038" l="68205" r="0" t="71620"/>
          <a:stretch/>
        </p:blipFill>
        <p:spPr>
          <a:xfrm>
            <a:off x="11712450" y="7222325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0" name="Google Shape;5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"/>
          <p:cNvSpPr/>
          <p:nvPr/>
        </p:nvSpPr>
        <p:spPr>
          <a:xfrm>
            <a:off x="0" y="0"/>
            <a:ext cx="14630400" cy="8231862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50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preencoded.png" id="52" name="Google Shape;5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630400" cy="135492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5"/>
          <p:cNvSpPr/>
          <p:nvPr/>
        </p:nvSpPr>
        <p:spPr>
          <a:xfrm>
            <a:off x="213575" y="1604500"/>
            <a:ext cx="13944000" cy="12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3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3843"/>
              <a:buFont typeface="Red Hat Text"/>
              <a:buNone/>
            </a:pPr>
            <a:r>
              <a:rPr i="0" lang="en-US" sz="4350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Genetically Modified Organisms (GMO) and DNA Technologies</a:t>
            </a:r>
            <a:endParaRPr i="0" sz="4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769007" y="3758349"/>
            <a:ext cx="439200" cy="439200"/>
          </a:xfrm>
          <a:prstGeom prst="roundRect">
            <a:avLst>
              <a:gd fmla="val 26674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874350" y="3858525"/>
            <a:ext cx="1599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2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306"/>
              <a:buFont typeface="Red Hat Text"/>
              <a:buNone/>
            </a:pPr>
            <a:r>
              <a:rPr b="0" i="0" lang="en-US" sz="2306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1</a:t>
            </a:r>
            <a:endParaRPr b="0" i="0" sz="23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1439697" y="3758357"/>
            <a:ext cx="2145300" cy="9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39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1921"/>
              <a:buFont typeface="Red Hat Text"/>
              <a:buNone/>
            </a:pPr>
            <a:r>
              <a:rPr b="1" i="0" lang="en-US" sz="1921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Advancing Scientific Frontiers </a:t>
            </a:r>
            <a:r>
              <a:rPr b="1" i="0" lang="en-US" sz="1921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🧬</a:t>
            </a:r>
            <a:endParaRPr b="1" i="0" sz="192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1714851" y="4960250"/>
            <a:ext cx="3121200" cy="18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537"/>
              <a:buFont typeface="Roboto"/>
              <a:buNone/>
            </a:pPr>
            <a:r>
              <a:rPr b="0" i="0" lang="en-US" sz="18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GMOs and DNA technologies revolutionize fields like agriculture, medicine, and environmental conservation.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6457783" y="4297737"/>
            <a:ext cx="439200" cy="439200"/>
          </a:xfrm>
          <a:prstGeom prst="roundRect">
            <a:avLst>
              <a:gd fmla="val 26674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502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306"/>
              <a:buFont typeface="Red Hat Text"/>
              <a:buNone/>
            </a:pPr>
            <a:r>
              <a:rPr lang="en-US" sz="2306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2</a:t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7013036" y="4297720"/>
            <a:ext cx="21453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39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1921"/>
              <a:buFont typeface="Red Hat Text"/>
              <a:buNone/>
            </a:pPr>
            <a:r>
              <a:rPr b="1" i="0" lang="en-US" sz="1921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Precision Engineering </a:t>
            </a:r>
            <a:r>
              <a:rPr b="1" i="0" lang="en-US" sz="1921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⚙️</a:t>
            </a:r>
            <a:endParaRPr b="1" i="0" sz="192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7126613" y="5131000"/>
            <a:ext cx="2959800" cy="18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537"/>
              <a:buFont typeface="Roboto"/>
              <a:buNone/>
            </a:pPr>
            <a:r>
              <a:rPr b="0" i="0" lang="en-US" sz="18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Scientists can modify an organism's genes by adding, removing, or altering DNA sequences with remarkable precision.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203510" y="5677862"/>
            <a:ext cx="439200" cy="439200"/>
          </a:xfrm>
          <a:prstGeom prst="roundRect">
            <a:avLst>
              <a:gd fmla="val 26674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5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6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11642700" y="5677857"/>
            <a:ext cx="21453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39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1921"/>
              <a:buFont typeface="Red Hat Text"/>
              <a:buNone/>
            </a:pPr>
            <a:r>
              <a:rPr b="1" i="0" lang="en-US" sz="1921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Unleashing New Possibilities </a:t>
            </a:r>
            <a:r>
              <a:rPr b="0" i="0" lang="en-US" sz="1921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🌍</a:t>
            </a:r>
            <a:endParaRPr b="0" i="0" sz="192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11273700" y="6334350"/>
            <a:ext cx="28833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537"/>
              <a:buFont typeface="Roboto"/>
              <a:buNone/>
            </a:pPr>
            <a:r>
              <a:rPr b="0" i="0" lang="en-US" sz="18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These technologies have the potential to enhance crop yield, treat genetic diseases, and conserve endangered species.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 flipH="1">
            <a:off x="5694975" y="3794925"/>
            <a:ext cx="1677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2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306"/>
              <a:buFont typeface="Red Hat Text"/>
              <a:buNone/>
            </a:pPr>
            <a:r>
              <a:t/>
            </a:r>
            <a:endParaRPr b="0" i="0" sz="23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10759816" y="4679752"/>
            <a:ext cx="1677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2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306"/>
              <a:buFont typeface="Red Hat Text"/>
              <a:buNone/>
            </a:pPr>
            <a:r>
              <a:t/>
            </a:r>
            <a:endParaRPr b="0" i="0" sz="23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5"/>
          <p:cNvPicPr preferRelativeResize="0"/>
          <p:nvPr/>
        </p:nvPicPr>
        <p:blipFill rotWithShape="1">
          <a:blip r:embed="rId5">
            <a:alphaModFix/>
          </a:blip>
          <a:srcRect b="7038" l="68205" r="0" t="71620"/>
          <a:stretch/>
        </p:blipFill>
        <p:spPr>
          <a:xfrm>
            <a:off x="56175" y="7121550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2" name="Google Shape;7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624500" y="352275"/>
            <a:ext cx="101613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How GloFish are Genetically Engineered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5" name="Google Shape;7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489" y="1796112"/>
            <a:ext cx="3088958" cy="190904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6"/>
          <p:cNvSpPr/>
          <p:nvPr/>
        </p:nvSpPr>
        <p:spPr>
          <a:xfrm>
            <a:off x="792314" y="3913927"/>
            <a:ext cx="30891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DNA Modification Process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883839" y="4899482"/>
            <a:ext cx="30891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Scientists introduce foreign genes into GloFish embryos, enabling them to produce fluorescent proteins...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8" name="Google Shape;7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04452" y="2391112"/>
            <a:ext cx="3088958" cy="190904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"/>
          <p:cNvSpPr/>
          <p:nvPr/>
        </p:nvSpPr>
        <p:spPr>
          <a:xfrm>
            <a:off x="5480752" y="4565314"/>
            <a:ext cx="30891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Complex Laboratory Techniques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6"/>
          <p:cNvSpPr/>
          <p:nvPr/>
        </p:nvSpPr>
        <p:spPr>
          <a:xfrm>
            <a:off x="5549489" y="5525007"/>
            <a:ext cx="30891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Advanced laboratory methods, including gene splicing and DNA sequencing, are used to create GloFish.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1" name="Google Shape;8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13291" y="3306600"/>
            <a:ext cx="3089077" cy="190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/>
          <p:nvPr/>
        </p:nvSpPr>
        <p:spPr>
          <a:xfrm>
            <a:off x="10321741" y="5524858"/>
            <a:ext cx="30891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Fluorescent Protein Expression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6"/>
          <p:cNvSpPr/>
          <p:nvPr/>
        </p:nvSpPr>
        <p:spPr>
          <a:xfrm>
            <a:off x="10214966" y="6226726"/>
            <a:ext cx="30891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The inserted genes encode proteins that emit fluorescence, resulting in the stunning colors of GloFish.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4" name="Google Shape;8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0">
            <a:off x="10155714" y="3754914"/>
            <a:ext cx="8168573" cy="7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 rotWithShape="1">
          <a:blip r:embed="rId8">
            <a:alphaModFix/>
          </a:blip>
          <a:srcRect b="7038" l="68205" r="0" t="71620"/>
          <a:stretch/>
        </p:blipFill>
        <p:spPr>
          <a:xfrm>
            <a:off x="0" y="7163400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1" name="Google Shape;9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3" name="Google Shape;9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7"/>
          <p:cNvSpPr/>
          <p:nvPr/>
        </p:nvSpPr>
        <p:spPr>
          <a:xfrm>
            <a:off x="4155149" y="193889"/>
            <a:ext cx="71400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Uses and Benefits of GloFish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4801910" y="1740218"/>
            <a:ext cx="44410" cy="5776793"/>
          </a:xfrm>
          <a:prstGeom prst="rect">
            <a:avLst/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5074027" y="2141518"/>
            <a:ext cx="777597" cy="44410"/>
          </a:xfrm>
          <a:prstGeom prst="rect">
            <a:avLst/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4574084" y="1913811"/>
            <a:ext cx="499943" cy="499943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4770656" y="1955483"/>
            <a:ext cx="106680" cy="416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1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7"/>
          <p:cNvSpPr/>
          <p:nvPr/>
        </p:nvSpPr>
        <p:spPr>
          <a:xfrm>
            <a:off x="6046113" y="1962388"/>
            <a:ext cx="4191000" cy="347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Public Engagement and Education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6046113" y="2867395"/>
            <a:ext cx="77511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GloFish serve as captivating teaching tools to educate the public about biology, genetics, and biotechnology.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5074027" y="4141172"/>
            <a:ext cx="777597" cy="44410"/>
          </a:xfrm>
          <a:prstGeom prst="rect">
            <a:avLst/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4574084" y="3913465"/>
            <a:ext cx="499943" cy="499943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4732556" y="3955137"/>
            <a:ext cx="182880" cy="416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2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6046113" y="3962043"/>
            <a:ext cx="2308860" cy="347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Scientific Research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6046126" y="4928050"/>
            <a:ext cx="77511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These genetically modified fish are invaluable in studying genetic disorders, environmental impacts, and physiological processes.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5074027" y="6140827"/>
            <a:ext cx="777597" cy="44410"/>
          </a:xfrm>
          <a:prstGeom prst="rect">
            <a:avLst/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4574084" y="5913120"/>
            <a:ext cx="499943" cy="499943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4724936" y="5954792"/>
            <a:ext cx="198120" cy="416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3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6046113" y="5961698"/>
            <a:ext cx="4495800" cy="347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Aesthetically Pleasing Aquarium Pets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5990613" y="6806304"/>
            <a:ext cx="77511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GloFish bring unique beauty and vibrancy to home aquariums, captivating both adults and children alike.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7"/>
          <p:cNvPicPr preferRelativeResize="0"/>
          <p:nvPr/>
        </p:nvPicPr>
        <p:blipFill rotWithShape="1">
          <a:blip r:embed="rId5">
            <a:alphaModFix/>
          </a:blip>
          <a:srcRect b="7038" l="68205" r="0" t="71620"/>
          <a:stretch/>
        </p:blipFill>
        <p:spPr>
          <a:xfrm>
            <a:off x="0" y="7079125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7" name="Google Shape;11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2348389" y="1869519"/>
            <a:ext cx="9933503" cy="1388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Controversies and Ethical Considerations Surrounding GloFish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8"/>
          <p:cNvSpPr/>
          <p:nvPr/>
        </p:nvSpPr>
        <p:spPr>
          <a:xfrm>
            <a:off x="2348389" y="3813691"/>
            <a:ext cx="2857500" cy="347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Ecological Concerns </a:t>
            </a:r>
            <a:r>
              <a:rPr b="0" i="0" lang="en-US" sz="2187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🌍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8"/>
          <p:cNvSpPr/>
          <p:nvPr/>
        </p:nvSpPr>
        <p:spPr>
          <a:xfrm>
            <a:off x="2348414" y="4825473"/>
            <a:ext cx="2949300" cy="17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Critics worry about the environmental impact and potential interbreeding of GloFish with wild fish populations.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5847400" y="3813700"/>
            <a:ext cx="25434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Animal Welfare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8"/>
          <p:cNvSpPr/>
          <p:nvPr/>
        </p:nvSpPr>
        <p:spPr>
          <a:xfrm>
            <a:off x="5847398" y="4383048"/>
            <a:ext cx="2949416" cy="1777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Some argue that genetically modifying animals for aesthetic purposes may compromise their welfare and autonomy.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9346406" y="3813691"/>
            <a:ext cx="2221944" cy="347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Ethical Debate </a:t>
            </a:r>
            <a:r>
              <a:rPr b="0" i="0" lang="en-US" sz="2187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💭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9346406" y="4383048"/>
            <a:ext cx="2949416" cy="14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Questions arise regarding the morality of altering an organism's genes solely for human entertainment.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26" name="Google Shape;12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575300" y="-6575300"/>
            <a:ext cx="1479800" cy="1463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 rotWithShape="1">
          <a:blip r:embed="rId5">
            <a:alphaModFix/>
          </a:blip>
          <a:srcRect b="7038" l="68205" r="0" t="71620"/>
          <a:stretch/>
        </p:blipFill>
        <p:spPr>
          <a:xfrm>
            <a:off x="11698400" y="7163400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3" name="Google Shape;1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9"/>
          <p:cNvSpPr/>
          <p:nvPr/>
        </p:nvSpPr>
        <p:spPr>
          <a:xfrm>
            <a:off x="0" y="-126375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"/>
          <p:cNvSpPr/>
          <p:nvPr/>
        </p:nvSpPr>
        <p:spPr>
          <a:xfrm>
            <a:off x="508664" y="1419621"/>
            <a:ext cx="97842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0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Regulations and Restrictions on GloFish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9"/>
          <p:cNvSpPr/>
          <p:nvPr/>
        </p:nvSpPr>
        <p:spPr>
          <a:xfrm>
            <a:off x="1753400" y="3569875"/>
            <a:ext cx="3403200" cy="3947100"/>
          </a:xfrm>
          <a:prstGeom prst="roundRect">
            <a:avLst>
              <a:gd fmla="val 4215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2239609" y="3941206"/>
            <a:ext cx="24309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Strict Guidelines</a:t>
            </a:r>
            <a:r>
              <a:rPr b="0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-US" sz="2187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📜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2095696" y="5175813"/>
            <a:ext cx="2718600" cy="17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GloFish are subject to stringent regulations enforced by various governmental agencies and international treaties.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6984550" y="3506874"/>
            <a:ext cx="3162900" cy="4010100"/>
          </a:xfrm>
          <a:prstGeom prst="roundRect">
            <a:avLst>
              <a:gd fmla="val 4215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7026544" y="3729056"/>
            <a:ext cx="26976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Limited Availability </a:t>
            </a:r>
            <a:r>
              <a:rPr b="0" i="0" lang="en-US" sz="2187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⚖️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7138919" y="5111963"/>
            <a:ext cx="27186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Some countries or states may impose restrictions on the sale, possession, or transportation of GloFish.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1239325" y="2523575"/>
            <a:ext cx="3162900" cy="4010100"/>
          </a:xfrm>
          <a:prstGeom prst="roundRect">
            <a:avLst>
              <a:gd fmla="val 4215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11377229" y="2812369"/>
            <a:ext cx="27186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Educational and Research Exemptions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11377217" y="4076149"/>
            <a:ext cx="27186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Specially licensed institutions or educational programs may be permitted to work with GloFish for scientific or educational purposes.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45" name="Google Shape;14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630400" cy="13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5">
            <a:alphaModFix/>
          </a:blip>
          <a:srcRect b="7038" l="68205" r="0" t="71620"/>
          <a:stretch/>
        </p:blipFill>
        <p:spPr>
          <a:xfrm>
            <a:off x="11656275" y="6952725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2" name="Google Shape;15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4" name="Google Shape;15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/>
          <p:nvPr/>
        </p:nvSpPr>
        <p:spPr>
          <a:xfrm>
            <a:off x="4280469" y="259632"/>
            <a:ext cx="9391500" cy="19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151"/>
              <a:buFont typeface="Red Hat Text"/>
              <a:buNone/>
            </a:pPr>
            <a:r>
              <a:rPr b="0" i="0" lang="en-US" sz="4151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Future Developments and Potential Applications for GMO and DNA Technologies</a:t>
            </a:r>
            <a:endParaRPr b="0" i="0" sz="415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0"/>
          <p:cNvSpPr/>
          <p:nvPr/>
        </p:nvSpPr>
        <p:spPr>
          <a:xfrm>
            <a:off x="4448294" y="3205758"/>
            <a:ext cx="474464" cy="474464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0"/>
          <p:cNvSpPr/>
          <p:nvPr/>
        </p:nvSpPr>
        <p:spPr>
          <a:xfrm>
            <a:off x="4635937" y="3245287"/>
            <a:ext cx="99060" cy="395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69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491"/>
              <a:buFont typeface="Red Hat Text"/>
              <a:buNone/>
            </a:pPr>
            <a:r>
              <a:rPr b="0" i="0" lang="en-US" sz="2491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1</a:t>
            </a:r>
            <a:endParaRPr b="0" i="0" sz="249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0"/>
          <p:cNvSpPr/>
          <p:nvPr/>
        </p:nvSpPr>
        <p:spPr>
          <a:xfrm>
            <a:off x="5133618" y="3278267"/>
            <a:ext cx="4411980" cy="3294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5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76"/>
              <a:buFont typeface="Red Hat Text"/>
              <a:buNone/>
            </a:pPr>
            <a:r>
              <a:rPr b="0" i="0" lang="en-US" sz="2076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Improved Crop Yield and Nutrition </a:t>
            </a:r>
            <a:r>
              <a:rPr b="0" i="0" lang="en-US" sz="2076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🌽</a:t>
            </a:r>
            <a:endParaRPr b="0" i="0" sz="207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0"/>
          <p:cNvSpPr/>
          <p:nvPr/>
        </p:nvSpPr>
        <p:spPr>
          <a:xfrm>
            <a:off x="5133655" y="4083036"/>
            <a:ext cx="8706000" cy="6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6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60"/>
              <a:buFont typeface="Roboto"/>
              <a:buNone/>
            </a:pPr>
            <a:r>
              <a:rPr b="0" i="0" lang="en-US" sz="166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GMOs present the opportunity to develop drought-resistant crops and enhance nutritional content to address global food security challenges.</a:t>
            </a:r>
            <a:endParaRPr b="0" i="0" sz="166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0"/>
          <p:cNvSpPr/>
          <p:nvPr/>
        </p:nvSpPr>
        <p:spPr>
          <a:xfrm>
            <a:off x="4448294" y="4868704"/>
            <a:ext cx="474464" cy="474464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0"/>
          <p:cNvSpPr/>
          <p:nvPr/>
        </p:nvSpPr>
        <p:spPr>
          <a:xfrm>
            <a:off x="4597837" y="4908233"/>
            <a:ext cx="175260" cy="395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69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491"/>
              <a:buFont typeface="Red Hat Text"/>
              <a:buNone/>
            </a:pPr>
            <a:r>
              <a:rPr b="0" i="0" lang="en-US" sz="2491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2</a:t>
            </a:r>
            <a:endParaRPr b="0" i="0" sz="249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0"/>
          <p:cNvSpPr/>
          <p:nvPr/>
        </p:nvSpPr>
        <p:spPr>
          <a:xfrm>
            <a:off x="5133618" y="4941213"/>
            <a:ext cx="3520440" cy="3294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5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76"/>
              <a:buFont typeface="Red Hat Text"/>
              <a:buNone/>
            </a:pPr>
            <a:r>
              <a:rPr b="0" i="0" lang="en-US" sz="2076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Human Health Advancements</a:t>
            </a:r>
            <a:endParaRPr b="0" i="0" sz="207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0"/>
          <p:cNvSpPr/>
          <p:nvPr/>
        </p:nvSpPr>
        <p:spPr>
          <a:xfrm>
            <a:off x="5209893" y="5718668"/>
            <a:ext cx="8706000" cy="6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6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60"/>
              <a:buFont typeface="Roboto"/>
              <a:buNone/>
            </a:pPr>
            <a:r>
              <a:rPr b="0" i="0" lang="en-US" sz="166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Future applications may include personalized medicine, gene therapies, and potential cures for genetic disorders.</a:t>
            </a:r>
            <a:endParaRPr b="0" i="0" sz="166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0"/>
          <p:cNvSpPr/>
          <p:nvPr/>
        </p:nvSpPr>
        <p:spPr>
          <a:xfrm>
            <a:off x="4448294" y="6531650"/>
            <a:ext cx="474464" cy="474464"/>
          </a:xfrm>
          <a:prstGeom prst="roundRect">
            <a:avLst>
              <a:gd fmla="val 26667" name="adj"/>
            </a:avLst>
          </a:prstGeom>
          <a:solidFill>
            <a:srgbClr val="FF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0"/>
          <p:cNvSpPr/>
          <p:nvPr/>
        </p:nvSpPr>
        <p:spPr>
          <a:xfrm>
            <a:off x="4590217" y="6571178"/>
            <a:ext cx="190500" cy="395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69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491"/>
              <a:buFont typeface="Red Hat Text"/>
              <a:buNone/>
            </a:pPr>
            <a:r>
              <a:rPr b="0" i="0" lang="en-US" sz="2491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3</a:t>
            </a:r>
            <a:endParaRPr b="0" i="0" sz="249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5133631" y="6604150"/>
            <a:ext cx="60489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5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76"/>
              <a:buFont typeface="Red Hat Text"/>
              <a:buNone/>
            </a:pPr>
            <a:r>
              <a:rPr b="0" i="0" lang="en-US" sz="2076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Environmental Conservation</a:t>
            </a:r>
            <a:endParaRPr b="0" i="0" sz="207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0"/>
          <p:cNvSpPr/>
          <p:nvPr/>
        </p:nvSpPr>
        <p:spPr>
          <a:xfrm>
            <a:off x="5133605" y="7354314"/>
            <a:ext cx="87060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6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60"/>
              <a:buFont typeface="Roboto"/>
              <a:buNone/>
            </a:pPr>
            <a:r>
              <a:rPr b="0" i="0" lang="en-US" sz="166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GMO technologies can help conserve endangered species and restore damaged ecosystems.</a:t>
            </a:r>
            <a:endParaRPr b="0" i="0" sz="166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0"/>
          <p:cNvPicPr preferRelativeResize="0"/>
          <p:nvPr/>
        </p:nvPicPr>
        <p:blipFill rotWithShape="1">
          <a:blip r:embed="rId5">
            <a:alphaModFix/>
          </a:blip>
          <a:srcRect b="7038" l="68205" r="0" t="71620"/>
          <a:stretch/>
        </p:blipFill>
        <p:spPr>
          <a:xfrm>
            <a:off x="70250" y="7163400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4" name="Google Shape;17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6" name="Google Shape;17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/>
          <p:nvPr/>
        </p:nvSpPr>
        <p:spPr>
          <a:xfrm>
            <a:off x="6319599" y="2262426"/>
            <a:ext cx="7477500" cy="16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95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5249"/>
              <a:buFont typeface="Red Hat Text"/>
              <a:buNone/>
            </a:pPr>
            <a:r>
              <a:rPr b="0" i="0" lang="en-US" sz="5249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Types of Genetic Modification</a:t>
            </a:r>
            <a:endParaRPr b="0" i="0" sz="524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6319599" y="4262080"/>
            <a:ext cx="74775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Genetic modification is a powerful tool that revolutionizes fields like agriculture, medicine, and environmental conservation. Let's explore its different techniques, applications, and ethical considerations.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6319599" y="5594866"/>
            <a:ext cx="355500" cy="355500"/>
          </a:xfrm>
          <a:prstGeom prst="roundRect">
            <a:avLst>
              <a:gd fmla="val 25726039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1"/>
          <p:cNvPicPr preferRelativeResize="0"/>
          <p:nvPr/>
        </p:nvPicPr>
        <p:blipFill rotWithShape="1">
          <a:blip r:embed="rId5">
            <a:alphaModFix/>
          </a:blip>
          <a:srcRect b="7038" l="68205" r="0" t="71620"/>
          <a:stretch/>
        </p:blipFill>
        <p:spPr>
          <a:xfrm>
            <a:off x="11712450" y="7222325"/>
            <a:ext cx="2818286" cy="10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