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9d8b4b8df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9d8b4b8df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9d8b4b8df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9d8b4b8df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9d8858d23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9d8858d23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9d8858d2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9d8858d2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9d8b4b8df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9d8b4b8df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9d8b4b8df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9d8b4b8df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9d8b4b8df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9d8b4b8df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9d8b4b8df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9d8b4b8df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9d8b4b8df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9d8b4b8df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9d8b4b8df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9d8b4b8df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4.jp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18001" y="0"/>
            <a:ext cx="14748401" cy="8312300"/>
          </a:xfrm>
          <a:prstGeom prst="rect">
            <a:avLst/>
          </a:prstGeom>
          <a:noFill/>
          <a:ln>
            <a:noFill/>
          </a:ln>
        </p:spPr>
      </p:pic>
      <p:sp>
        <p:nvSpPr>
          <p:cNvPr id="55" name="Google Shape;55;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Crested Geckos</a:t>
            </a:r>
            <a:endParaRPr/>
          </a:p>
        </p:txBody>
      </p:sp>
      <p:sp>
        <p:nvSpPr>
          <p:cNvPr id="56" name="Google Shape;56;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7" name="Google Shape;57;p13"/>
          <p:cNvPicPr preferRelativeResize="0"/>
          <p:nvPr/>
        </p:nvPicPr>
        <p:blipFill>
          <a:blip r:embed="rId4">
            <a:alphaModFix/>
          </a:blip>
          <a:stretch>
            <a:fillRect/>
          </a:stretch>
        </p:blipFill>
        <p:spPr>
          <a:xfrm>
            <a:off x="2883125" y="2834125"/>
            <a:ext cx="3551077" cy="2052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Types of Illnesses</a:t>
            </a:r>
            <a:endParaRPr/>
          </a:p>
        </p:txBody>
      </p:sp>
      <p:sp>
        <p:nvSpPr>
          <p:cNvPr id="128" name="Google Shape;128;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74650" lvl="0" marL="457200" rtl="0" algn="l">
              <a:spcBef>
                <a:spcPts val="1200"/>
              </a:spcBef>
              <a:spcAft>
                <a:spcPts val="0"/>
              </a:spcAft>
              <a:buSzPts val="2300"/>
              <a:buChar char="●"/>
            </a:pPr>
            <a:r>
              <a:rPr lang="en" sz="2300"/>
              <a:t>Impaction occurs when a crested gecko swallows a non-food item that gets stuck in its digestive system.</a:t>
            </a:r>
            <a:endParaRPr sz="2300"/>
          </a:p>
          <a:p>
            <a:pPr indent="-374650" lvl="0" marL="457200" rtl="0" algn="l">
              <a:spcBef>
                <a:spcPts val="0"/>
              </a:spcBef>
              <a:spcAft>
                <a:spcPts val="0"/>
              </a:spcAft>
              <a:buSzPts val="2300"/>
              <a:buChar char="●"/>
            </a:pPr>
            <a:r>
              <a:rPr lang="en" sz="2300"/>
              <a:t>Nutritional imbalances can occur if the gecko's diet is not properly balanced.</a:t>
            </a:r>
            <a:endParaRPr sz="2300"/>
          </a:p>
          <a:p>
            <a:pPr indent="-374650" lvl="0" marL="457200" rtl="0" algn="l">
              <a:spcBef>
                <a:spcPts val="0"/>
              </a:spcBef>
              <a:spcAft>
                <a:spcPts val="0"/>
              </a:spcAft>
              <a:buSzPts val="2300"/>
              <a:buChar char="●"/>
            </a:pPr>
            <a:r>
              <a:rPr lang="en" sz="2300"/>
              <a:t>Respiratory infections can be caused by a variety of factors, including poor ventilation in the enclosure.</a:t>
            </a:r>
            <a:endParaRPr sz="2300"/>
          </a:p>
        </p:txBody>
      </p:sp>
      <p:pic>
        <p:nvPicPr>
          <p:cNvPr id="129" name="Google Shape;129;p22"/>
          <p:cNvPicPr preferRelativeResize="0"/>
          <p:nvPr/>
        </p:nvPicPr>
        <p:blipFill rotWithShape="1">
          <a:blip r:embed="rId3">
            <a:alphaModFix/>
          </a:blip>
          <a:srcRect b="7038" l="68205" r="0" t="71620"/>
          <a:stretch/>
        </p:blipFill>
        <p:spPr>
          <a:xfrm>
            <a:off x="7021850" y="4219800"/>
            <a:ext cx="1976725" cy="747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Signs of Illness</a:t>
            </a:r>
            <a:endParaRPr/>
          </a:p>
        </p:txBody>
      </p:sp>
      <p:sp>
        <p:nvSpPr>
          <p:cNvPr id="135" name="Google Shape;135;p23"/>
          <p:cNvSpPr txBox="1"/>
          <p:nvPr>
            <p:ph idx="1" type="body"/>
          </p:nvPr>
        </p:nvSpPr>
        <p:spPr>
          <a:xfrm>
            <a:off x="311700" y="1152475"/>
            <a:ext cx="4524300" cy="3416400"/>
          </a:xfrm>
          <a:prstGeom prst="rect">
            <a:avLst/>
          </a:prstGeom>
        </p:spPr>
        <p:txBody>
          <a:bodyPr anchorCtr="0" anchor="t" bIns="91425" lIns="91425" spcFirstLastPara="1" rIns="91425" wrap="square" tIns="91425">
            <a:normAutofit/>
          </a:bodyPr>
          <a:lstStyle/>
          <a:p>
            <a:pPr indent="-374650" lvl="0" marL="457200" rtl="0" algn="l">
              <a:lnSpc>
                <a:spcPct val="100000"/>
              </a:lnSpc>
              <a:spcBef>
                <a:spcPts val="0"/>
              </a:spcBef>
              <a:spcAft>
                <a:spcPts val="0"/>
              </a:spcAft>
              <a:buSzPts val="2300"/>
              <a:buChar char="●"/>
            </a:pPr>
            <a:r>
              <a:rPr lang="en" sz="2300"/>
              <a:t>Loss of appetite</a:t>
            </a:r>
            <a:endParaRPr sz="2300"/>
          </a:p>
          <a:p>
            <a:pPr indent="-374650" lvl="0" marL="457200" rtl="0" algn="l">
              <a:lnSpc>
                <a:spcPct val="100000"/>
              </a:lnSpc>
              <a:spcBef>
                <a:spcPts val="0"/>
              </a:spcBef>
              <a:spcAft>
                <a:spcPts val="0"/>
              </a:spcAft>
              <a:buSzPts val="2300"/>
              <a:buChar char="●"/>
            </a:pPr>
            <a:r>
              <a:rPr lang="en" sz="2300"/>
              <a:t>Weight loss</a:t>
            </a:r>
            <a:endParaRPr sz="2300"/>
          </a:p>
          <a:p>
            <a:pPr indent="-374650" lvl="0" marL="457200" rtl="0" algn="l">
              <a:lnSpc>
                <a:spcPct val="100000"/>
              </a:lnSpc>
              <a:spcBef>
                <a:spcPts val="0"/>
              </a:spcBef>
              <a:spcAft>
                <a:spcPts val="0"/>
              </a:spcAft>
              <a:buSzPts val="2300"/>
              <a:buChar char="●"/>
            </a:pPr>
            <a:r>
              <a:rPr lang="en" sz="2300"/>
              <a:t>Lethargy</a:t>
            </a:r>
            <a:endParaRPr sz="2300"/>
          </a:p>
          <a:p>
            <a:pPr indent="-374650" lvl="0" marL="457200" rtl="0" algn="l">
              <a:lnSpc>
                <a:spcPct val="100000"/>
              </a:lnSpc>
              <a:spcBef>
                <a:spcPts val="0"/>
              </a:spcBef>
              <a:spcAft>
                <a:spcPts val="0"/>
              </a:spcAft>
              <a:buSzPts val="2300"/>
              <a:buChar char="●"/>
            </a:pPr>
            <a:r>
              <a:rPr lang="en" sz="2300"/>
              <a:t>Changes in skin color or texture</a:t>
            </a:r>
            <a:endParaRPr sz="2300"/>
          </a:p>
          <a:p>
            <a:pPr indent="-374650" lvl="0" marL="457200" rtl="0" algn="l">
              <a:lnSpc>
                <a:spcPct val="100000"/>
              </a:lnSpc>
              <a:spcBef>
                <a:spcPts val="0"/>
              </a:spcBef>
              <a:spcAft>
                <a:spcPts val="0"/>
              </a:spcAft>
              <a:buSzPts val="2300"/>
              <a:buChar char="●"/>
            </a:pPr>
            <a:r>
              <a:rPr lang="en" sz="2300"/>
              <a:t>Difficulty breathing</a:t>
            </a:r>
            <a:endParaRPr sz="2300"/>
          </a:p>
          <a:p>
            <a:pPr indent="-374650" lvl="0" marL="457200" rtl="0" algn="l">
              <a:lnSpc>
                <a:spcPct val="100000"/>
              </a:lnSpc>
              <a:spcBef>
                <a:spcPts val="0"/>
              </a:spcBef>
              <a:spcAft>
                <a:spcPts val="0"/>
              </a:spcAft>
              <a:buSzPts val="2300"/>
              <a:buChar char="●"/>
            </a:pPr>
            <a:r>
              <a:rPr lang="en" sz="2300"/>
              <a:t>Swollen or closed eyes</a:t>
            </a:r>
            <a:endParaRPr sz="2300"/>
          </a:p>
          <a:p>
            <a:pPr indent="-374650" lvl="0" marL="457200" rtl="0" algn="l">
              <a:lnSpc>
                <a:spcPct val="100000"/>
              </a:lnSpc>
              <a:spcBef>
                <a:spcPts val="0"/>
              </a:spcBef>
              <a:spcAft>
                <a:spcPts val="0"/>
              </a:spcAft>
              <a:buSzPts val="2300"/>
              <a:buChar char="●"/>
            </a:pPr>
            <a:r>
              <a:rPr lang="en" sz="2300"/>
              <a:t>Discharge from the nose or mouth</a:t>
            </a:r>
            <a:endParaRPr sz="2300"/>
          </a:p>
        </p:txBody>
      </p:sp>
      <p:pic>
        <p:nvPicPr>
          <p:cNvPr id="136" name="Google Shape;136;p23"/>
          <p:cNvPicPr preferRelativeResize="0"/>
          <p:nvPr/>
        </p:nvPicPr>
        <p:blipFill>
          <a:blip r:embed="rId3">
            <a:alphaModFix/>
          </a:blip>
          <a:stretch>
            <a:fillRect/>
          </a:stretch>
        </p:blipFill>
        <p:spPr>
          <a:xfrm>
            <a:off x="5147104" y="739000"/>
            <a:ext cx="3420024" cy="2281124"/>
          </a:xfrm>
          <a:prstGeom prst="rect">
            <a:avLst/>
          </a:prstGeom>
          <a:noFill/>
          <a:ln>
            <a:noFill/>
          </a:ln>
        </p:spPr>
      </p:pic>
      <p:sp>
        <p:nvSpPr>
          <p:cNvPr id="137" name="Google Shape;137;p23"/>
          <p:cNvSpPr txBox="1"/>
          <p:nvPr/>
        </p:nvSpPr>
        <p:spPr>
          <a:xfrm>
            <a:off x="5449575" y="3301650"/>
            <a:ext cx="2651100" cy="2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https://www.allgecko.com/wp-content/uploads/2023/10/crested-gecko-health-x-no-credit-needed.jpg</a:t>
            </a:r>
            <a:endParaRPr sz="800">
              <a:solidFill>
                <a:schemeClr val="dk2"/>
              </a:solidFill>
            </a:endParaRPr>
          </a:p>
        </p:txBody>
      </p:sp>
      <p:pic>
        <p:nvPicPr>
          <p:cNvPr id="138" name="Google Shape;138;p23"/>
          <p:cNvPicPr preferRelativeResize="0"/>
          <p:nvPr/>
        </p:nvPicPr>
        <p:blipFill rotWithShape="1">
          <a:blip r:embed="rId4">
            <a:alphaModFix/>
          </a:blip>
          <a:srcRect b="7038" l="68205" r="0" t="71620"/>
          <a:stretch/>
        </p:blipFill>
        <p:spPr>
          <a:xfrm>
            <a:off x="7021850" y="4219800"/>
            <a:ext cx="1976725" cy="747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crested geckos?</a:t>
            </a:r>
            <a:endParaRPr/>
          </a:p>
        </p:txBody>
      </p:sp>
      <p:sp>
        <p:nvSpPr>
          <p:cNvPr id="63" name="Google Shape;63;p14"/>
          <p:cNvSpPr txBox="1"/>
          <p:nvPr>
            <p:ph idx="1" type="body"/>
          </p:nvPr>
        </p:nvSpPr>
        <p:spPr>
          <a:xfrm>
            <a:off x="311700" y="1152475"/>
            <a:ext cx="4315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Crested geckos are small, arboreal lizards.</a:t>
            </a:r>
            <a:endParaRPr/>
          </a:p>
          <a:p>
            <a:pPr indent="0" lvl="0" marL="0" rtl="0" algn="l">
              <a:spcBef>
                <a:spcPts val="1200"/>
              </a:spcBef>
              <a:spcAft>
                <a:spcPts val="0"/>
              </a:spcAft>
              <a:buNone/>
            </a:pPr>
            <a:r>
              <a:rPr lang="en"/>
              <a:t>They  are known for their distinctive crests, which are small, raised bumps on their heads, and their vibrant coloration.</a:t>
            </a:r>
            <a:endParaRPr/>
          </a:p>
          <a:p>
            <a:pPr indent="0" lvl="0" marL="0" rtl="0" algn="l">
              <a:spcBef>
                <a:spcPts val="1200"/>
              </a:spcBef>
              <a:spcAft>
                <a:spcPts val="1200"/>
              </a:spcAft>
              <a:buClr>
                <a:schemeClr val="dk1"/>
              </a:buClr>
              <a:buSzPts val="1100"/>
              <a:buFont typeface="Arial"/>
              <a:buNone/>
            </a:pPr>
            <a:r>
              <a:rPr lang="en"/>
              <a:t>They typically range in size from 3 to 8 inches in length and have a lifespan of 10 to 20 years.</a:t>
            </a:r>
            <a:endParaRPr/>
          </a:p>
        </p:txBody>
      </p:sp>
      <p:pic>
        <p:nvPicPr>
          <p:cNvPr id="64" name="Google Shape;64;p14"/>
          <p:cNvPicPr preferRelativeResize="0"/>
          <p:nvPr/>
        </p:nvPicPr>
        <p:blipFill>
          <a:blip r:embed="rId3">
            <a:alphaModFix/>
          </a:blip>
          <a:stretch>
            <a:fillRect/>
          </a:stretch>
        </p:blipFill>
        <p:spPr>
          <a:xfrm>
            <a:off x="4830125" y="708750"/>
            <a:ext cx="4212000" cy="3422250"/>
          </a:xfrm>
          <a:prstGeom prst="rect">
            <a:avLst/>
          </a:prstGeom>
          <a:noFill/>
          <a:ln>
            <a:noFill/>
          </a:ln>
        </p:spPr>
      </p:pic>
      <p:pic>
        <p:nvPicPr>
          <p:cNvPr id="65" name="Google Shape;65;p14"/>
          <p:cNvPicPr preferRelativeResize="0"/>
          <p:nvPr/>
        </p:nvPicPr>
        <p:blipFill rotWithShape="1">
          <a:blip r:embed="rId4">
            <a:alphaModFix/>
          </a:blip>
          <a:srcRect b="7038" l="68205" r="0" t="71620"/>
          <a:stretch/>
        </p:blipFill>
        <p:spPr>
          <a:xfrm>
            <a:off x="7021850" y="4219800"/>
            <a:ext cx="1976725" cy="747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Where are they from?</a:t>
            </a:r>
            <a:endParaRPr/>
          </a:p>
        </p:txBody>
      </p:sp>
      <p:sp>
        <p:nvSpPr>
          <p:cNvPr id="71" name="Google Shape;71;p15"/>
          <p:cNvSpPr txBox="1"/>
          <p:nvPr>
            <p:ph idx="1" type="body"/>
          </p:nvPr>
        </p:nvSpPr>
        <p:spPr>
          <a:xfrm>
            <a:off x="311700" y="1152475"/>
            <a:ext cx="3628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They are </a:t>
            </a:r>
            <a:r>
              <a:rPr lang="en"/>
              <a:t>native to New Caledonia, a group of islands between </a:t>
            </a:r>
            <a:r>
              <a:rPr lang="en"/>
              <a:t>Fiji</a:t>
            </a:r>
            <a:r>
              <a:rPr lang="en"/>
              <a:t> and Australia.</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72" name="Google Shape;72;p15"/>
          <p:cNvPicPr preferRelativeResize="0"/>
          <p:nvPr/>
        </p:nvPicPr>
        <p:blipFill>
          <a:blip r:embed="rId3">
            <a:alphaModFix/>
          </a:blip>
          <a:stretch>
            <a:fillRect/>
          </a:stretch>
        </p:blipFill>
        <p:spPr>
          <a:xfrm>
            <a:off x="4254774" y="392150"/>
            <a:ext cx="4889226" cy="2482050"/>
          </a:xfrm>
          <a:prstGeom prst="rect">
            <a:avLst/>
          </a:prstGeom>
          <a:noFill/>
          <a:ln>
            <a:noFill/>
          </a:ln>
        </p:spPr>
      </p:pic>
      <p:pic>
        <p:nvPicPr>
          <p:cNvPr id="73" name="Google Shape;73;p15"/>
          <p:cNvPicPr preferRelativeResize="0"/>
          <p:nvPr/>
        </p:nvPicPr>
        <p:blipFill>
          <a:blip r:embed="rId4">
            <a:alphaModFix/>
          </a:blip>
          <a:stretch>
            <a:fillRect/>
          </a:stretch>
        </p:blipFill>
        <p:spPr>
          <a:xfrm>
            <a:off x="1706354" y="2202250"/>
            <a:ext cx="2900775" cy="2887900"/>
          </a:xfrm>
          <a:prstGeom prst="rect">
            <a:avLst/>
          </a:prstGeom>
          <a:noFill/>
          <a:ln>
            <a:noFill/>
          </a:ln>
        </p:spPr>
      </p:pic>
      <p:pic>
        <p:nvPicPr>
          <p:cNvPr id="74" name="Google Shape;74;p15"/>
          <p:cNvPicPr preferRelativeResize="0"/>
          <p:nvPr/>
        </p:nvPicPr>
        <p:blipFill rotWithShape="1">
          <a:blip r:embed="rId5">
            <a:alphaModFix/>
          </a:blip>
          <a:srcRect b="7038" l="68205" r="0" t="71620"/>
          <a:stretch/>
        </p:blipFill>
        <p:spPr>
          <a:xfrm>
            <a:off x="7021850" y="4219800"/>
            <a:ext cx="1976725" cy="747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Caring for Your Crested Gecko</a:t>
            </a:r>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I</a:t>
            </a:r>
            <a:r>
              <a:rPr lang="en"/>
              <a:t>t is important to provide them with the proper environment and care to ensure their health and well-being.</a:t>
            </a:r>
            <a:endParaRPr/>
          </a:p>
          <a:p>
            <a:pPr indent="0" lvl="0" marL="457200" rtl="0" algn="l">
              <a:spcBef>
                <a:spcPts val="1200"/>
              </a:spcBef>
              <a:spcAft>
                <a:spcPts val="0"/>
              </a:spcAft>
              <a:buNone/>
            </a:pPr>
            <a:r>
              <a:rPr lang="en"/>
              <a:t>Enclosures should be escape-proof and provide ample space for climbing and hiding.</a:t>
            </a:r>
            <a:endParaRPr/>
          </a:p>
          <a:p>
            <a:pPr indent="0" lvl="0" marL="457200" rtl="0" algn="l">
              <a:spcBef>
                <a:spcPts val="1200"/>
              </a:spcBef>
              <a:spcAft>
                <a:spcPts val="0"/>
              </a:spcAft>
              <a:buNone/>
            </a:pPr>
            <a:r>
              <a:rPr lang="en"/>
              <a:t>Temperature and humidity in the enclosure should be carefully regulated to mimic their natural habitat.</a:t>
            </a:r>
            <a:endParaRPr/>
          </a:p>
          <a:p>
            <a:pPr indent="0" lvl="0" marL="457200" rtl="0" algn="l">
              <a:spcBef>
                <a:spcPts val="1200"/>
              </a:spcBef>
              <a:spcAft>
                <a:spcPts val="1200"/>
              </a:spcAft>
              <a:buNone/>
            </a:pPr>
            <a:r>
              <a:rPr lang="en"/>
              <a:t>Crested geckos are </a:t>
            </a:r>
            <a:r>
              <a:rPr b="1" lang="en"/>
              <a:t>crepuscular</a:t>
            </a:r>
            <a:r>
              <a:rPr lang="en"/>
              <a:t>, meaning they are most active at dawn and dusk, so it is important to provide them with a light-dark cycle that mimics their natural environment.</a:t>
            </a:r>
            <a:endParaRPr/>
          </a:p>
        </p:txBody>
      </p:sp>
      <p:pic>
        <p:nvPicPr>
          <p:cNvPr id="81" name="Google Shape;81;p16"/>
          <p:cNvPicPr preferRelativeResize="0"/>
          <p:nvPr/>
        </p:nvPicPr>
        <p:blipFill rotWithShape="1">
          <a:blip r:embed="rId3">
            <a:alphaModFix/>
          </a:blip>
          <a:srcRect b="7038" l="68205" r="0" t="71620"/>
          <a:stretch/>
        </p:blipFill>
        <p:spPr>
          <a:xfrm>
            <a:off x="7021850" y="4219800"/>
            <a:ext cx="1976725" cy="747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Diet</a:t>
            </a:r>
            <a:endParaRPr/>
          </a:p>
        </p:txBody>
      </p:sp>
      <p:sp>
        <p:nvSpPr>
          <p:cNvPr id="87" name="Google Shape;87;p17"/>
          <p:cNvSpPr txBox="1"/>
          <p:nvPr>
            <p:ph idx="1" type="body"/>
          </p:nvPr>
        </p:nvSpPr>
        <p:spPr>
          <a:xfrm>
            <a:off x="5030875" y="1152475"/>
            <a:ext cx="3801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They are i</a:t>
            </a:r>
            <a:r>
              <a:rPr b="1" lang="en"/>
              <a:t>nsectivores,</a:t>
            </a:r>
            <a:r>
              <a:rPr lang="en"/>
              <a:t> meaning they eat insects.</a:t>
            </a:r>
            <a:endParaRPr/>
          </a:p>
          <a:p>
            <a:pPr indent="0" lvl="0" marL="0" rtl="0" algn="l">
              <a:spcBef>
                <a:spcPts val="1200"/>
              </a:spcBef>
              <a:spcAft>
                <a:spcPts val="0"/>
              </a:spcAft>
              <a:buNone/>
            </a:pPr>
            <a:r>
              <a:rPr lang="en"/>
              <a:t>A commercially prepared crested gecko diet is a convenient and nutritious option.</a:t>
            </a:r>
            <a:endParaRPr/>
          </a:p>
          <a:p>
            <a:pPr indent="0" lvl="0" marL="0" rtl="0" algn="l">
              <a:spcBef>
                <a:spcPts val="1200"/>
              </a:spcBef>
              <a:spcAft>
                <a:spcPts val="0"/>
              </a:spcAft>
              <a:buNone/>
            </a:pPr>
            <a:r>
              <a:rPr lang="en"/>
              <a:t>Typically contain a variety of insects, such as crickets, mealworms, and waxworms, as well as vitamins and minerals.</a:t>
            </a:r>
            <a:endParaRPr/>
          </a:p>
          <a:p>
            <a:pPr indent="0" lvl="0" marL="0" rtl="0" algn="l">
              <a:spcBef>
                <a:spcPts val="1200"/>
              </a:spcBef>
              <a:spcAft>
                <a:spcPts val="1200"/>
              </a:spcAft>
              <a:buNone/>
            </a:pPr>
            <a:r>
              <a:t/>
            </a:r>
            <a:endParaRPr/>
          </a:p>
        </p:txBody>
      </p:sp>
      <p:pic>
        <p:nvPicPr>
          <p:cNvPr id="88" name="Google Shape;88;p17"/>
          <p:cNvPicPr preferRelativeResize="0"/>
          <p:nvPr/>
        </p:nvPicPr>
        <p:blipFill>
          <a:blip r:embed="rId3">
            <a:alphaModFix/>
          </a:blip>
          <a:stretch>
            <a:fillRect/>
          </a:stretch>
        </p:blipFill>
        <p:spPr>
          <a:xfrm>
            <a:off x="354474" y="1328125"/>
            <a:ext cx="4394825" cy="3486876"/>
          </a:xfrm>
          <a:prstGeom prst="rect">
            <a:avLst/>
          </a:prstGeom>
          <a:noFill/>
          <a:ln>
            <a:noFill/>
          </a:ln>
        </p:spPr>
      </p:pic>
      <p:pic>
        <p:nvPicPr>
          <p:cNvPr id="89" name="Google Shape;89;p17"/>
          <p:cNvPicPr preferRelativeResize="0"/>
          <p:nvPr/>
        </p:nvPicPr>
        <p:blipFill rotWithShape="1">
          <a:blip r:embed="rId4">
            <a:alphaModFix/>
          </a:blip>
          <a:srcRect b="7038" l="68205" r="0" t="71620"/>
          <a:stretch/>
        </p:blipFill>
        <p:spPr>
          <a:xfrm>
            <a:off x="7021850" y="4219800"/>
            <a:ext cx="1976725" cy="747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Temperature/ Humidity</a:t>
            </a:r>
            <a:endParaRPr/>
          </a:p>
        </p:txBody>
      </p:sp>
      <p:sp>
        <p:nvSpPr>
          <p:cNvPr id="95" name="Google Shape;95;p18"/>
          <p:cNvSpPr txBox="1"/>
          <p:nvPr>
            <p:ph idx="1" type="body"/>
          </p:nvPr>
        </p:nvSpPr>
        <p:spPr>
          <a:xfrm>
            <a:off x="257750" y="1238375"/>
            <a:ext cx="4512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Crested geckos are cold blooded,which means they cannot regulate their own temperature and musts rely on their environment to keep them at 72* - 78* F.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Humidity should be between 60 and 80%</a:t>
            </a:r>
            <a:endParaRPr/>
          </a:p>
        </p:txBody>
      </p:sp>
      <p:pic>
        <p:nvPicPr>
          <p:cNvPr id="96" name="Google Shape;96;p18"/>
          <p:cNvPicPr preferRelativeResize="0"/>
          <p:nvPr/>
        </p:nvPicPr>
        <p:blipFill>
          <a:blip r:embed="rId3">
            <a:alphaModFix/>
          </a:blip>
          <a:stretch>
            <a:fillRect/>
          </a:stretch>
        </p:blipFill>
        <p:spPr>
          <a:xfrm>
            <a:off x="4921800" y="942000"/>
            <a:ext cx="4104074" cy="3078050"/>
          </a:xfrm>
          <a:prstGeom prst="rect">
            <a:avLst/>
          </a:prstGeom>
          <a:noFill/>
          <a:ln>
            <a:noFill/>
          </a:ln>
        </p:spPr>
      </p:pic>
      <p:pic>
        <p:nvPicPr>
          <p:cNvPr id="97" name="Google Shape;97;p18"/>
          <p:cNvPicPr preferRelativeResize="0"/>
          <p:nvPr/>
        </p:nvPicPr>
        <p:blipFill rotWithShape="1">
          <a:blip r:embed="rId4">
            <a:alphaModFix/>
          </a:blip>
          <a:srcRect b="7038" l="68205" r="0" t="71620"/>
          <a:stretch/>
        </p:blipFill>
        <p:spPr>
          <a:xfrm>
            <a:off x="7021850" y="4219800"/>
            <a:ext cx="1976725" cy="747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Housing</a:t>
            </a:r>
            <a:endParaRPr/>
          </a:p>
        </p:txBody>
      </p:sp>
      <p:sp>
        <p:nvSpPr>
          <p:cNvPr id="103" name="Google Shape;103;p19"/>
          <p:cNvSpPr txBox="1"/>
          <p:nvPr>
            <p:ph idx="1" type="body"/>
          </p:nvPr>
        </p:nvSpPr>
        <p:spPr>
          <a:xfrm>
            <a:off x="311700" y="1152475"/>
            <a:ext cx="6291600" cy="26400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10000"/>
              <a:t>Crested geckos are arboreal, </a:t>
            </a:r>
            <a:r>
              <a:rPr lang="en" sz="10000"/>
              <a:t>which</a:t>
            </a:r>
            <a:r>
              <a:rPr lang="en" sz="10000"/>
              <a:t> means they live in trees. They are active, and need lots of vertical space for climbing, so a tall tank is preferred. Add branches and other </a:t>
            </a:r>
            <a:r>
              <a:rPr lang="en" sz="10000"/>
              <a:t>decor</a:t>
            </a:r>
            <a:r>
              <a:rPr lang="en" sz="10000"/>
              <a:t> that allows them to </a:t>
            </a:r>
            <a:r>
              <a:rPr lang="en" sz="10000"/>
              <a:t>climb</a:t>
            </a:r>
            <a:r>
              <a:rPr lang="en" sz="10000"/>
              <a:t>.</a:t>
            </a:r>
            <a:endParaRPr sz="100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04" name="Google Shape;104;p19"/>
          <p:cNvPicPr preferRelativeResize="0"/>
          <p:nvPr/>
        </p:nvPicPr>
        <p:blipFill>
          <a:blip r:embed="rId3">
            <a:alphaModFix/>
          </a:blip>
          <a:stretch>
            <a:fillRect/>
          </a:stretch>
        </p:blipFill>
        <p:spPr>
          <a:xfrm>
            <a:off x="6652225" y="301388"/>
            <a:ext cx="2111035" cy="3820974"/>
          </a:xfrm>
          <a:prstGeom prst="rect">
            <a:avLst/>
          </a:prstGeom>
          <a:noFill/>
          <a:ln>
            <a:noFill/>
          </a:ln>
        </p:spPr>
      </p:pic>
      <p:pic>
        <p:nvPicPr>
          <p:cNvPr id="105" name="Google Shape;105;p19"/>
          <p:cNvPicPr preferRelativeResize="0"/>
          <p:nvPr/>
        </p:nvPicPr>
        <p:blipFill rotWithShape="1">
          <a:blip r:embed="rId4">
            <a:alphaModFix/>
          </a:blip>
          <a:srcRect b="7038" l="68205" r="0" t="71620"/>
          <a:stretch/>
        </p:blipFill>
        <p:spPr>
          <a:xfrm>
            <a:off x="7021850" y="4219800"/>
            <a:ext cx="1976725" cy="747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Importance to ecosystem</a:t>
            </a:r>
            <a:endParaRPr/>
          </a:p>
        </p:txBody>
      </p:sp>
      <p:sp>
        <p:nvSpPr>
          <p:cNvPr id="111" name="Google Shape;111;p20"/>
          <p:cNvSpPr txBox="1"/>
          <p:nvPr>
            <p:ph idx="1" type="body"/>
          </p:nvPr>
        </p:nvSpPr>
        <p:spPr>
          <a:xfrm>
            <a:off x="5633700" y="244900"/>
            <a:ext cx="3198600" cy="42777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SzPts val="1018"/>
              <a:buNone/>
            </a:pPr>
            <a:r>
              <a:rPr lang="en" sz="1565"/>
              <a:t>They help to pollinate plants, disperse seeds, and control insect populations. They are also a source of food for other animals, such as hawks, eagles, and snakes.</a:t>
            </a:r>
            <a:endParaRPr sz="1565"/>
          </a:p>
          <a:p>
            <a:pPr indent="0" lvl="0" marL="0" rtl="0" algn="l">
              <a:lnSpc>
                <a:spcPct val="105000"/>
              </a:lnSpc>
              <a:spcBef>
                <a:spcPts val="1200"/>
              </a:spcBef>
              <a:spcAft>
                <a:spcPts val="1200"/>
              </a:spcAft>
              <a:buSzPts val="1018"/>
              <a:buNone/>
            </a:pPr>
            <a:r>
              <a:rPr lang="en" sz="1565"/>
              <a:t>The loss of arboreal habitat is a major threat to many species of animals. Deforestation, logging, and the clearing of land for agriculture are all destroying the homes of arboreal animals. This can lead to population declines and even extinction.</a:t>
            </a:r>
            <a:endParaRPr sz="1565"/>
          </a:p>
        </p:txBody>
      </p:sp>
      <p:pic>
        <p:nvPicPr>
          <p:cNvPr id="112" name="Google Shape;112;p20"/>
          <p:cNvPicPr preferRelativeResize="0"/>
          <p:nvPr/>
        </p:nvPicPr>
        <p:blipFill>
          <a:blip r:embed="rId3">
            <a:alphaModFix/>
          </a:blip>
          <a:stretch>
            <a:fillRect/>
          </a:stretch>
        </p:blipFill>
        <p:spPr>
          <a:xfrm>
            <a:off x="311701" y="932800"/>
            <a:ext cx="5264974" cy="4277800"/>
          </a:xfrm>
          <a:prstGeom prst="rect">
            <a:avLst/>
          </a:prstGeom>
          <a:noFill/>
          <a:ln>
            <a:noFill/>
          </a:ln>
        </p:spPr>
      </p:pic>
      <p:pic>
        <p:nvPicPr>
          <p:cNvPr id="113" name="Google Shape;113;p20"/>
          <p:cNvPicPr preferRelativeResize="0"/>
          <p:nvPr/>
        </p:nvPicPr>
        <p:blipFill rotWithShape="1">
          <a:blip r:embed="rId4">
            <a:alphaModFix/>
          </a:blip>
          <a:srcRect b="7038" l="68205" r="0" t="71620"/>
          <a:stretch/>
        </p:blipFill>
        <p:spPr>
          <a:xfrm>
            <a:off x="7021850" y="4219800"/>
            <a:ext cx="1976725" cy="747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181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Caring for your Crested Gecko</a:t>
            </a:r>
            <a:endParaRPr/>
          </a:p>
        </p:txBody>
      </p:sp>
      <p:sp>
        <p:nvSpPr>
          <p:cNvPr id="119" name="Google Shape;119;p2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t>Daily:</a:t>
            </a:r>
            <a:endParaRPr b="1" sz="2300"/>
          </a:p>
          <a:p>
            <a:pPr indent="-374650" lvl="0" marL="457200" rtl="0" algn="l">
              <a:spcBef>
                <a:spcPts val="1200"/>
              </a:spcBef>
              <a:spcAft>
                <a:spcPts val="0"/>
              </a:spcAft>
              <a:buSzPts val="2300"/>
              <a:buChar char="●"/>
            </a:pPr>
            <a:r>
              <a:rPr lang="en" sz="2300"/>
              <a:t>Clean water bowl  </a:t>
            </a:r>
            <a:endParaRPr sz="2300"/>
          </a:p>
          <a:p>
            <a:pPr indent="-374650" lvl="0" marL="457200" rtl="0" algn="l">
              <a:spcBef>
                <a:spcPts val="0"/>
              </a:spcBef>
              <a:spcAft>
                <a:spcPts val="0"/>
              </a:spcAft>
              <a:buSzPts val="2300"/>
              <a:buChar char="●"/>
            </a:pPr>
            <a:r>
              <a:rPr lang="en" sz="2300"/>
              <a:t>Mist habitat </a:t>
            </a:r>
            <a:endParaRPr sz="2300"/>
          </a:p>
          <a:p>
            <a:pPr indent="-374650" lvl="0" marL="457200" rtl="0" algn="l">
              <a:spcBef>
                <a:spcPts val="0"/>
              </a:spcBef>
              <a:spcAft>
                <a:spcPts val="0"/>
              </a:spcAft>
              <a:buSzPts val="2300"/>
              <a:buChar char="●"/>
            </a:pPr>
            <a:r>
              <a:rPr lang="en" sz="2300"/>
              <a:t>Check thermometers</a:t>
            </a:r>
            <a:endParaRPr sz="2300"/>
          </a:p>
          <a:p>
            <a:pPr indent="-374650" lvl="0" marL="457200" rtl="0" algn="l">
              <a:spcBef>
                <a:spcPts val="0"/>
              </a:spcBef>
              <a:spcAft>
                <a:spcPts val="0"/>
              </a:spcAft>
              <a:buSzPts val="2300"/>
              <a:buChar char="●"/>
            </a:pPr>
            <a:r>
              <a:rPr lang="en" sz="2300"/>
              <a:t>Clean up any debris</a:t>
            </a:r>
            <a:endParaRPr sz="2300"/>
          </a:p>
        </p:txBody>
      </p:sp>
      <p:sp>
        <p:nvSpPr>
          <p:cNvPr id="120" name="Google Shape;120;p21"/>
          <p:cNvSpPr txBox="1"/>
          <p:nvPr>
            <p:ph idx="2" type="body"/>
          </p:nvPr>
        </p:nvSpPr>
        <p:spPr>
          <a:xfrm>
            <a:off x="4369500" y="803400"/>
            <a:ext cx="4462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300"/>
              <a:t>Weekly</a:t>
            </a:r>
            <a:endParaRPr b="1" sz="2300"/>
          </a:p>
          <a:p>
            <a:pPr indent="-374650" lvl="0" marL="457200" rtl="0" algn="l">
              <a:spcBef>
                <a:spcPts val="1200"/>
              </a:spcBef>
              <a:spcAft>
                <a:spcPts val="0"/>
              </a:spcAft>
              <a:buSzPts val="2300"/>
              <a:buChar char="●"/>
            </a:pPr>
            <a:r>
              <a:rPr lang="en" sz="2300"/>
              <a:t>Scrub </a:t>
            </a:r>
            <a:r>
              <a:rPr lang="en" sz="2300"/>
              <a:t>habitat</a:t>
            </a:r>
            <a:r>
              <a:rPr lang="en" sz="2300"/>
              <a:t>  and decor </a:t>
            </a:r>
            <a:r>
              <a:rPr lang="en" sz="2300"/>
              <a:t>with</a:t>
            </a:r>
            <a:r>
              <a:rPr lang="en" sz="2300"/>
              <a:t> 10% bleach and 90% hot water solution or a 50% </a:t>
            </a:r>
            <a:r>
              <a:rPr lang="en" sz="2300"/>
              <a:t>vinegar</a:t>
            </a:r>
            <a:r>
              <a:rPr lang="en" sz="2300"/>
              <a:t> and 50% hot water solution</a:t>
            </a:r>
            <a:endParaRPr sz="2300"/>
          </a:p>
          <a:p>
            <a:pPr indent="-374650" lvl="0" marL="457200" rtl="0" algn="l">
              <a:spcBef>
                <a:spcPts val="0"/>
              </a:spcBef>
              <a:spcAft>
                <a:spcPts val="0"/>
              </a:spcAft>
              <a:buSzPts val="2300"/>
              <a:buChar char="●"/>
            </a:pPr>
            <a:r>
              <a:rPr lang="en" sz="2300"/>
              <a:t>Rinse the habitat 203 times to remove any residue</a:t>
            </a:r>
            <a:endParaRPr sz="2300"/>
          </a:p>
          <a:p>
            <a:pPr indent="-374650" lvl="0" marL="457200" rtl="0" algn="l">
              <a:spcBef>
                <a:spcPts val="0"/>
              </a:spcBef>
              <a:spcAft>
                <a:spcPts val="0"/>
              </a:spcAft>
              <a:buSzPts val="2300"/>
              <a:buChar char="●"/>
            </a:pPr>
            <a:r>
              <a:rPr lang="en" sz="2300"/>
              <a:t>Wipe and dry</a:t>
            </a:r>
            <a:endParaRPr sz="2300"/>
          </a:p>
        </p:txBody>
      </p:sp>
      <p:pic>
        <p:nvPicPr>
          <p:cNvPr id="121" name="Google Shape;121;p21"/>
          <p:cNvPicPr preferRelativeResize="0"/>
          <p:nvPr/>
        </p:nvPicPr>
        <p:blipFill>
          <a:blip r:embed="rId3">
            <a:alphaModFix/>
          </a:blip>
          <a:stretch>
            <a:fillRect/>
          </a:stretch>
        </p:blipFill>
        <p:spPr>
          <a:xfrm>
            <a:off x="657851" y="3484625"/>
            <a:ext cx="1887101" cy="1534077"/>
          </a:xfrm>
          <a:prstGeom prst="rect">
            <a:avLst/>
          </a:prstGeom>
          <a:noFill/>
          <a:ln>
            <a:noFill/>
          </a:ln>
        </p:spPr>
      </p:pic>
      <p:pic>
        <p:nvPicPr>
          <p:cNvPr id="122" name="Google Shape;122;p21"/>
          <p:cNvPicPr preferRelativeResize="0"/>
          <p:nvPr/>
        </p:nvPicPr>
        <p:blipFill rotWithShape="1">
          <a:blip r:embed="rId4">
            <a:alphaModFix/>
          </a:blip>
          <a:srcRect b="7038" l="68205" r="0" t="71620"/>
          <a:stretch/>
        </p:blipFill>
        <p:spPr>
          <a:xfrm>
            <a:off x="7021850" y="4219800"/>
            <a:ext cx="1976725" cy="747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