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8229600" cx="14630400"/>
  <p:notesSz cx="8229600" cy="14630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24e153cf5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a24e153cf5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a24e153cf5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" name="Google Shape;2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24e153cf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g2a24e153cf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g2a24e153cf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24e153cf5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2a24e153cf5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2a24e153cf5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24e153cf5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2a24e153cf5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a24e153cf5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24e153cf5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2a24e153cf5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a24e153cf5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24e153cf5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a24e153cf5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a24e153cf5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001" y="0"/>
            <a:ext cx="14748401" cy="831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" name="Google Shape;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5700"/>
            <a:ext cx="4937749" cy="74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6572450" y="1320100"/>
            <a:ext cx="7766100" cy="4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4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49">
                <a:solidFill>
                  <a:schemeClr val="lt1"/>
                </a:solidFill>
              </a:rPr>
              <a:t>Carbon Dioxide: </a:t>
            </a:r>
            <a:endParaRPr b="1" sz="5249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24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49">
                <a:solidFill>
                  <a:schemeClr val="lt1"/>
                </a:solidFill>
              </a:rPr>
              <a:t>Exploring its Impact on the Environment and Aquariums</a:t>
            </a:r>
            <a:endParaRPr sz="524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1" name="Google Shape;18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0"/>
            </a:srgbClr>
          </a:solidFill>
          <a:ln cap="flat" cmpd="sng" w="13800">
            <a:solidFill>
              <a:srgbClr val="FFFFFF">
                <a:alpha val="639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"/>
          <p:cNvSpPr/>
          <p:nvPr/>
        </p:nvSpPr>
        <p:spPr>
          <a:xfrm>
            <a:off x="2037993" y="1437799"/>
            <a:ext cx="105543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Arial"/>
              <a:buNone/>
            </a:pPr>
            <a:r>
              <a:rPr b="1" i="0" lang="en-US" sz="43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Importance of Maintaining Proper Water Conditions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2037993" y="3270885"/>
            <a:ext cx="3370200" cy="3520800"/>
          </a:xfrm>
          <a:prstGeom prst="roundRect">
            <a:avLst>
              <a:gd fmla="val 2967" name="adj"/>
            </a:avLst>
          </a:prstGeom>
          <a:solidFill>
            <a:srgbClr val="CCEEFF"/>
          </a:solidFill>
          <a:ln cap="flat" cmpd="sng" w="13800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2"/>
          <p:cNvSpPr/>
          <p:nvPr/>
        </p:nvSpPr>
        <p:spPr>
          <a:xfrm>
            <a:off x="2273975" y="3506867"/>
            <a:ext cx="2221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i="0" lang="en-US" sz="2187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pH Level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2"/>
          <p:cNvSpPr/>
          <p:nvPr/>
        </p:nvSpPr>
        <p:spPr>
          <a:xfrm>
            <a:off x="2273975" y="4076224"/>
            <a:ext cx="28980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The pH level determines the acidity or alkalinity of the water and plays a vital role in the health and well-being of the aquarium's inhabitants.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5630228" y="3270885"/>
            <a:ext cx="3370200" cy="3520800"/>
          </a:xfrm>
          <a:prstGeom prst="roundRect">
            <a:avLst>
              <a:gd fmla="val 2967" name="adj"/>
            </a:avLst>
          </a:prstGeom>
          <a:solidFill>
            <a:srgbClr val="CCEEFF"/>
          </a:solidFill>
          <a:ln cap="flat" cmpd="sng" w="13800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"/>
          <p:cNvSpPr/>
          <p:nvPr/>
        </p:nvSpPr>
        <p:spPr>
          <a:xfrm>
            <a:off x="5866209" y="3506867"/>
            <a:ext cx="2221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i="0" lang="en-US" sz="2187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5866209" y="4076224"/>
            <a:ext cx="2898000" cy="17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Maintaining a stable temperature is crucial as it impacts the overall metabolic processes of the aquatic organisms.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9222462" y="3270885"/>
            <a:ext cx="3370200" cy="3520800"/>
          </a:xfrm>
          <a:prstGeom prst="roundRect">
            <a:avLst>
              <a:gd fmla="val 2967" name="adj"/>
            </a:avLst>
          </a:prstGeom>
          <a:solidFill>
            <a:srgbClr val="CCEEFF"/>
          </a:solidFill>
          <a:ln cap="flat" cmpd="sng" w="13800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2"/>
          <p:cNvSpPr/>
          <p:nvPr/>
        </p:nvSpPr>
        <p:spPr>
          <a:xfrm>
            <a:off x="9458444" y="3506867"/>
            <a:ext cx="28980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i="0" lang="en-US" sz="2187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Ammonia, Nitrite, and Nitrate Levels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9458444" y="4423410"/>
            <a:ext cx="28980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Monitoring and regulating these chemical compounds are essential to prevent toxicity and maintain a healthy environment.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93" name="Google Shape;193;p12"/>
          <p:cNvPicPr preferRelativeResize="0"/>
          <p:nvPr/>
        </p:nvPicPr>
        <p:blipFill rotWithShape="1">
          <a:blip r:embed="rId4">
            <a:alphaModFix/>
          </a:blip>
          <a:srcRect b="0" l="30415" r="0" t="0"/>
          <a:stretch/>
        </p:blipFill>
        <p:spPr>
          <a:xfrm>
            <a:off x="9" y="-111225"/>
            <a:ext cx="14538950" cy="15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2"/>
          <p:cNvPicPr preferRelativeResize="0"/>
          <p:nvPr/>
        </p:nvPicPr>
        <p:blipFill rotWithShape="1">
          <a:blip r:embed="rId5">
            <a:alphaModFix/>
          </a:blip>
          <a:srcRect b="7038" l="68205" r="0" t="71620"/>
          <a:stretch/>
        </p:blipFill>
        <p:spPr>
          <a:xfrm>
            <a:off x="11936625" y="7181010"/>
            <a:ext cx="2623250" cy="99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4" name="Google Shape;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 cap="flat" cmpd="sng" w="13800">
            <a:solidFill>
              <a:srgbClr val="FFFFFF">
                <a:alpha val="6392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597874" y="713223"/>
            <a:ext cx="67284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Arial"/>
              <a:buNone/>
            </a:pPr>
            <a:r>
              <a:rPr b="1" i="0" lang="en-US" sz="54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Carbon Dioxide?</a:t>
            </a:r>
            <a:endParaRPr b="0" i="0" sz="54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35149" y="3211727"/>
            <a:ext cx="74775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29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Carbon dioxide is a colorless, odorless gas that is naturally present in Earth's atmosphere. It plays a crucial role in the Earth's carbon cycle, regulating temperature and supporting plant life through photosynthesis.</a:t>
            </a:r>
            <a:endParaRPr b="0" i="0" sz="2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4">
            <a:alphaModFix/>
          </a:blip>
          <a:srcRect b="7038" l="68205" r="0" t="71620"/>
          <a:stretch/>
        </p:blipFill>
        <p:spPr>
          <a:xfrm>
            <a:off x="11936625" y="7181010"/>
            <a:ext cx="2623250" cy="99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4" name="Google Shape;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0"/>
            </a:srgbClr>
          </a:solidFill>
          <a:ln cap="flat" cmpd="sng" w="13800">
            <a:solidFill>
              <a:srgbClr val="FFFFFF">
                <a:alpha val="639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488668" y="666930"/>
            <a:ext cx="44439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Arial"/>
              <a:buNone/>
            </a:pPr>
            <a:r>
              <a:rPr b="1" i="0" lang="en-US" sz="43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Sources of CO</a:t>
            </a:r>
            <a:r>
              <a:rPr b="1" baseline="-25000" i="0" lang="en-US" sz="43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baseline="-2500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7" name="Google Shape;3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218" y="1825244"/>
            <a:ext cx="3295888" cy="203692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/>
          <p:nvPr/>
        </p:nvSpPr>
        <p:spPr>
          <a:xfrm>
            <a:off x="488677" y="4221200"/>
            <a:ext cx="28194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b="1" i="0" lang="en-US" sz="298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 Sources</a:t>
            </a:r>
            <a:endParaRPr b="0" i="0" sz="29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410256" y="5415326"/>
            <a:ext cx="32958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Natural processes like volcanic eruptions release CO</a:t>
            </a:r>
            <a:r>
              <a:rPr b="0" baseline="-2500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 into the atmosphere, contributing to its levels.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0" name="Google Shape;4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18012" y="1825194"/>
            <a:ext cx="3296007" cy="20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5431787" y="4316438"/>
            <a:ext cx="2400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b="1" i="0" lang="en-US" sz="298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Activities</a:t>
            </a:r>
            <a:endParaRPr b="0" i="0" sz="29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5353337" y="5513395"/>
            <a:ext cx="32961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Activities such as burning fossil fuels and deforestation also generate CO</a:t>
            </a:r>
            <a:r>
              <a:rPr b="0" baseline="-2500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, impacting its balance.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3" name="Google Shape;4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29100" y="238244"/>
            <a:ext cx="3296007" cy="20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/>
          <p:nvPr/>
        </p:nvSpPr>
        <p:spPr>
          <a:xfrm>
            <a:off x="11122100" y="2670151"/>
            <a:ext cx="28194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b="1" i="0" lang="en-US" sz="298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Industrial Emissions</a:t>
            </a:r>
            <a:endParaRPr b="0" i="0" sz="29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10518200" y="3882858"/>
            <a:ext cx="32961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Factories and power plants release significant amounts of CO</a:t>
            </a:r>
            <a:r>
              <a:rPr b="0" baseline="-2500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2, </a:t>
            </a: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contributing to climate change</a:t>
            </a:r>
            <a:r>
              <a:rPr b="0" i="0" lang="en-US" sz="17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5"/>
          <p:cNvPicPr preferRelativeResize="0"/>
          <p:nvPr/>
        </p:nvPicPr>
        <p:blipFill rotWithShape="1">
          <a:blip r:embed="rId7">
            <a:alphaModFix/>
          </a:blip>
          <a:srcRect b="7038" l="68205" r="0" t="71620"/>
          <a:stretch/>
        </p:blipFill>
        <p:spPr>
          <a:xfrm>
            <a:off x="11936625" y="7181010"/>
            <a:ext cx="2623250" cy="99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2" name="Google Shape;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/>
          <p:nvPr/>
        </p:nvSpPr>
        <p:spPr>
          <a:xfrm>
            <a:off x="0" y="0"/>
            <a:ext cx="14630400" cy="8233053"/>
          </a:xfrm>
          <a:prstGeom prst="rect">
            <a:avLst/>
          </a:prstGeom>
          <a:solidFill>
            <a:srgbClr val="FFFFFF">
              <a:alpha val="74901"/>
            </a:srgbClr>
          </a:solidFill>
          <a:ln cap="flat" cmpd="sng" w="12125">
            <a:solidFill>
              <a:srgbClr val="FFFFFF">
                <a:alpha val="6392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4" name="Google Shape;5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8"/>
            <a:ext cx="14630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"/>
          <p:cNvSpPr/>
          <p:nvPr/>
        </p:nvSpPr>
        <p:spPr>
          <a:xfrm>
            <a:off x="372600" y="935625"/>
            <a:ext cx="138852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1"/>
              <a:buFont typeface="Arial"/>
              <a:buNone/>
            </a:pPr>
            <a:r>
              <a:rPr b="1" i="0" lang="en-US" sz="504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Positive Effects on the Environment</a:t>
            </a:r>
            <a:endParaRPr b="0" i="0" sz="504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291181" y="3059349"/>
            <a:ext cx="650100" cy="548700"/>
          </a:xfrm>
          <a:prstGeom prst="roundRect">
            <a:avLst>
              <a:gd fmla="val 20005" name="adj"/>
            </a:avLst>
          </a:prstGeom>
          <a:solidFill>
            <a:srgbClr val="CCEEFF"/>
          </a:solidFill>
          <a:ln cap="flat" cmpd="sng" w="12125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372597" y="2998450"/>
            <a:ext cx="27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4"/>
              <a:buFont typeface="Arial"/>
              <a:buNone/>
            </a:pPr>
            <a:r>
              <a:rPr b="1" i="0" lang="en-US" sz="3104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31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1068439" y="3059360"/>
            <a:ext cx="2148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920"/>
              <a:buFont typeface="Arial"/>
              <a:buNone/>
            </a:pPr>
            <a:r>
              <a:rPr b="1" i="0" lang="en-US" sz="292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Sustaining Life </a:t>
            </a:r>
            <a:endParaRPr b="0" i="0" sz="29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648600" y="4512275"/>
            <a:ext cx="3705300" cy="26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2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36"/>
              <a:buFont typeface="Arial"/>
              <a:buNone/>
            </a:pPr>
            <a:r>
              <a:rPr lang="en-US" sz="2136">
                <a:solidFill>
                  <a:srgbClr val="272525"/>
                </a:solidFill>
              </a:rPr>
              <a:t>E</a:t>
            </a:r>
            <a:r>
              <a:rPr b="0" i="0" lang="en-US" sz="2136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ssential for photosynthesis, the process by which plants convert sunlight into energy, helping to sustain life on Earth.</a:t>
            </a:r>
            <a:endParaRPr b="0" i="0" sz="21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5350550" y="3897104"/>
            <a:ext cx="438900" cy="609600"/>
          </a:xfrm>
          <a:prstGeom prst="roundRect">
            <a:avLst>
              <a:gd fmla="val 20005" name="adj"/>
            </a:avLst>
          </a:prstGeom>
          <a:solidFill>
            <a:srgbClr val="CCEEFF"/>
          </a:solidFill>
          <a:ln cap="flat" cmpd="sng" w="12125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5099130" y="3931950"/>
            <a:ext cx="941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4"/>
              <a:buFont typeface="Arial"/>
              <a:buNone/>
            </a:pPr>
            <a:r>
              <a:rPr b="1" i="0" lang="en-US" sz="3104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31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6152599" y="3931950"/>
            <a:ext cx="2555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920"/>
              <a:buFont typeface="Arial"/>
              <a:buNone/>
            </a:pPr>
            <a:r>
              <a:rPr b="1" i="0" lang="en-US" sz="292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Regulating Temperature</a:t>
            </a:r>
            <a:endParaRPr b="0" i="0" sz="29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5687425" y="5078500"/>
            <a:ext cx="3196800" cy="18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2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36"/>
              <a:buFont typeface="Arial"/>
              <a:buNone/>
            </a:pPr>
            <a:r>
              <a:rPr lang="en-US" sz="2136">
                <a:solidFill>
                  <a:srgbClr val="272525"/>
                </a:solidFill>
              </a:rPr>
              <a:t>A</a:t>
            </a:r>
            <a:r>
              <a:rPr b="0" i="0" lang="en-US" sz="2136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cts as a greenhouse gas, trapping heat in the atmosphere and preventing drastic temperature fluctuations.</a:t>
            </a:r>
            <a:endParaRPr b="0" i="0" sz="21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9888945" y="4639666"/>
            <a:ext cx="438900" cy="438900"/>
          </a:xfrm>
          <a:prstGeom prst="roundRect">
            <a:avLst>
              <a:gd fmla="val 20005" name="adj"/>
            </a:avLst>
          </a:prstGeom>
          <a:solidFill>
            <a:srgbClr val="CCEEFF"/>
          </a:solidFill>
          <a:ln cap="flat" cmpd="sng" w="12125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9783348" y="4793900"/>
            <a:ext cx="650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4"/>
              <a:buFont typeface="Arial"/>
              <a:buNone/>
            </a:pPr>
            <a:r>
              <a:rPr b="1" i="0" lang="en-US" sz="3104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31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10917971" y="4432350"/>
            <a:ext cx="3261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920"/>
              <a:buFont typeface="Arial"/>
              <a:buNone/>
            </a:pPr>
            <a:r>
              <a:rPr b="1" i="0" lang="en-US" sz="292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Supporting Acid-Base Balance </a:t>
            </a:r>
            <a:endParaRPr b="0" i="0" sz="19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10217750" y="6040450"/>
            <a:ext cx="4221900" cy="16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2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36"/>
              <a:buFont typeface="Arial"/>
              <a:buNone/>
            </a:pPr>
            <a:r>
              <a:rPr b="0" i="0" lang="en-US" sz="2136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In oceans, dissolves to form carbonic acid, which maintains the pH balance necessary for the survival of marine organisms.</a:t>
            </a:r>
            <a:endParaRPr b="0" i="0" sz="21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6"/>
          <p:cNvPicPr preferRelativeResize="0"/>
          <p:nvPr/>
        </p:nvPicPr>
        <p:blipFill rotWithShape="1">
          <a:blip r:embed="rId5">
            <a:alphaModFix/>
          </a:blip>
          <a:srcRect b="7038" l="68205" r="0" t="71620"/>
          <a:stretch/>
        </p:blipFill>
        <p:spPr>
          <a:xfrm>
            <a:off x="0" y="7240635"/>
            <a:ext cx="2623250" cy="99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4" name="Google Shape;7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7"/>
          <p:cNvSpPr/>
          <p:nvPr/>
        </p:nvSpPr>
        <p:spPr>
          <a:xfrm>
            <a:off x="0" y="-9800"/>
            <a:ext cx="14630400" cy="8230200"/>
          </a:xfrm>
          <a:prstGeom prst="rect">
            <a:avLst/>
          </a:prstGeom>
          <a:solidFill>
            <a:srgbClr val="FFFFFF">
              <a:alpha val="74900"/>
            </a:srgbClr>
          </a:solidFill>
          <a:ln cap="flat" cmpd="sng" w="12850">
            <a:solidFill>
              <a:srgbClr val="FFFFFF">
                <a:alpha val="639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2941199" y="451675"/>
            <a:ext cx="11310900" cy="12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75"/>
              <a:buFont typeface="Arial"/>
              <a:buNone/>
            </a:pPr>
            <a:r>
              <a:rPr b="1" i="0" lang="en-US" sz="42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Photosynthesis: Nature's CO</a:t>
            </a:r>
            <a:r>
              <a:rPr b="1" baseline="-25000" i="0" lang="en-US" sz="42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42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Converter</a:t>
            </a:r>
            <a:endParaRPr b="0" i="0" sz="427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2687598" y="2277666"/>
            <a:ext cx="41400" cy="5383200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"/>
          <p:cNvSpPr/>
          <p:nvPr/>
        </p:nvSpPr>
        <p:spPr>
          <a:xfrm>
            <a:off x="2941082" y="2651581"/>
            <a:ext cx="724500" cy="41400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2475309" y="2439472"/>
            <a:ext cx="465900" cy="465900"/>
          </a:xfrm>
          <a:prstGeom prst="roundRect">
            <a:avLst>
              <a:gd fmla="val 20004" name="adj"/>
            </a:avLst>
          </a:prstGeom>
          <a:solidFill>
            <a:srgbClr val="CCEEFF"/>
          </a:solidFill>
          <a:ln cap="flat" cmpd="sng" w="12850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2643426" y="2478167"/>
            <a:ext cx="1296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7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46"/>
              <a:buFont typeface="Arial"/>
              <a:buNone/>
            </a:pPr>
            <a:r>
              <a:rPr b="1" i="0" lang="en-US" sz="2446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3846892" y="2484725"/>
            <a:ext cx="44292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037"/>
              <a:buFont typeface="Arial"/>
              <a:buNone/>
            </a:pPr>
            <a:r>
              <a:rPr b="1" i="0" lang="en-US" sz="2938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Step 1: </a:t>
            </a:r>
            <a:r>
              <a:rPr b="1" i="0" lang="en-US" sz="290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Absorption</a:t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3846901" y="3015250"/>
            <a:ext cx="7253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629"/>
              <a:buFont typeface="Arial"/>
              <a:buNone/>
            </a:pPr>
            <a:r>
              <a:rPr b="0" i="0" lang="en-US" sz="213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Plants absorb CO</a:t>
            </a:r>
            <a:r>
              <a:rPr b="0" baseline="-25000" i="0" lang="en-US" sz="213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13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 from the air through tiny pores called stomata in their leaves.</a:t>
            </a:r>
            <a:endParaRPr b="0" i="0" sz="21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2941082" y="4515029"/>
            <a:ext cx="724500" cy="41400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2475309" y="4302919"/>
            <a:ext cx="465900" cy="465900"/>
          </a:xfrm>
          <a:prstGeom prst="roundRect">
            <a:avLst>
              <a:gd fmla="val 20004" name="adj"/>
            </a:avLst>
          </a:prstGeom>
          <a:solidFill>
            <a:srgbClr val="CCEEFF"/>
          </a:solidFill>
          <a:ln cap="flat" cmpd="sng" w="12850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2616756" y="4341614"/>
            <a:ext cx="1830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7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46"/>
              <a:buFont typeface="Arial"/>
              <a:buNone/>
            </a:pPr>
            <a:r>
              <a:rPr b="1" i="0" lang="en-US" sz="2446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3846894" y="4348150"/>
            <a:ext cx="39111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037"/>
              <a:buFont typeface="Arial"/>
              <a:buNone/>
            </a:pPr>
            <a:r>
              <a:rPr b="1" i="0" lang="en-US" sz="2938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Step 2: Conversion</a:t>
            </a:r>
            <a:endParaRPr b="0" i="0" sz="293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3846902" y="4878700"/>
            <a:ext cx="64884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3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Using the energy from sunlight, plants convert CO2 and water into oxygen and glucose through photosynthesis</a:t>
            </a:r>
            <a:r>
              <a:rPr b="0" i="0" lang="en-US" sz="1629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2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2941082" y="6378476"/>
            <a:ext cx="724500" cy="41400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7"/>
          <p:cNvSpPr/>
          <p:nvPr/>
        </p:nvSpPr>
        <p:spPr>
          <a:xfrm>
            <a:off x="2475309" y="6166366"/>
            <a:ext cx="465900" cy="465900"/>
          </a:xfrm>
          <a:prstGeom prst="roundRect">
            <a:avLst>
              <a:gd fmla="val 20004" name="adj"/>
            </a:avLst>
          </a:prstGeom>
          <a:solidFill>
            <a:srgbClr val="CCEEFF"/>
          </a:solidFill>
          <a:ln cap="flat" cmpd="sng" w="12850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2616756" y="6205061"/>
            <a:ext cx="1830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7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46"/>
              <a:buFont typeface="Arial"/>
              <a:buNone/>
            </a:pPr>
            <a:r>
              <a:rPr b="1" i="0" lang="en-US" sz="2446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3846894" y="6211607"/>
            <a:ext cx="4991100" cy="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037"/>
              <a:buFont typeface="Arial"/>
              <a:buNone/>
            </a:pPr>
            <a:r>
              <a:rPr b="1" i="0" lang="en-US" sz="2938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Step 3: Oxygen Release</a:t>
            </a:r>
            <a:endParaRPr b="0" i="0" sz="293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3846902" y="6742150"/>
            <a:ext cx="6802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629"/>
              <a:buFont typeface="Arial"/>
              <a:buNone/>
            </a:pPr>
            <a:r>
              <a:rPr b="0" i="0" lang="en-US" sz="213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As a byproduct of photosynthesis, plants release oxygen back into the atmosphere, benefiting organisms that rely on it.</a:t>
            </a:r>
            <a:endParaRPr b="0" i="0" sz="21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3" name="Google Shape;93;p7"/>
          <p:cNvPicPr preferRelativeResize="0"/>
          <p:nvPr/>
        </p:nvPicPr>
        <p:blipFill rotWithShape="1">
          <a:blip r:embed="rId4">
            <a:alphaModFix/>
          </a:blip>
          <a:srcRect b="0" l="30415" r="0" t="0"/>
          <a:stretch/>
        </p:blipFill>
        <p:spPr>
          <a:xfrm rot="5400000">
            <a:off x="-3320162" y="3340438"/>
            <a:ext cx="8249798" cy="15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35303" y="1143538"/>
            <a:ext cx="4517260" cy="5942525"/>
          </a:xfrm>
          <a:prstGeom prst="rect">
            <a:avLst/>
          </a:prstGeom>
          <a:noFill/>
          <a:ln cap="flat" cmpd="sng" w="128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7"/>
          <p:cNvPicPr preferRelativeResize="0"/>
          <p:nvPr/>
        </p:nvPicPr>
        <p:blipFill rotWithShape="1">
          <a:blip r:embed="rId6">
            <a:alphaModFix/>
          </a:blip>
          <a:srcRect b="7038" l="68205" r="0" t="71620"/>
          <a:stretch/>
        </p:blipFill>
        <p:spPr>
          <a:xfrm>
            <a:off x="12007150" y="7227985"/>
            <a:ext cx="2623250" cy="99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1" name="Google Shape;1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8"/>
          <p:cNvSpPr/>
          <p:nvPr/>
        </p:nvSpPr>
        <p:spPr>
          <a:xfrm>
            <a:off x="0" y="-117675"/>
            <a:ext cx="14630400" cy="8229600"/>
          </a:xfrm>
          <a:prstGeom prst="rect">
            <a:avLst/>
          </a:prstGeom>
          <a:solidFill>
            <a:srgbClr val="FFFFFF">
              <a:alpha val="74900"/>
            </a:srgbClr>
          </a:solidFill>
          <a:ln cap="flat" cmpd="sng" w="13800">
            <a:solidFill>
              <a:srgbClr val="FFFFFF">
                <a:alpha val="639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8"/>
          <p:cNvSpPr/>
          <p:nvPr/>
        </p:nvSpPr>
        <p:spPr>
          <a:xfrm>
            <a:off x="900493" y="640433"/>
            <a:ext cx="91821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74"/>
              <a:buFont typeface="Arial"/>
              <a:buNone/>
            </a:pPr>
            <a:r>
              <a:rPr b="1" i="0" lang="en-US" sz="42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Role of CO</a:t>
            </a:r>
            <a:r>
              <a:rPr b="1" baseline="-25000" i="0" lang="en-US" sz="42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42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Food Chain</a:t>
            </a:r>
            <a:endParaRPr b="0" i="0" sz="42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272943" y="1821321"/>
            <a:ext cx="5166000" cy="2107500"/>
          </a:xfrm>
          <a:prstGeom prst="roundRect">
            <a:avLst>
              <a:gd fmla="val 4744" name="adj"/>
            </a:avLst>
          </a:prstGeom>
          <a:solidFill>
            <a:srgbClr val="CCEEFF"/>
          </a:solidFill>
          <a:ln cap="flat" cmpd="sng" w="13800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8"/>
          <p:cNvSpPr/>
          <p:nvPr/>
        </p:nvSpPr>
        <p:spPr>
          <a:xfrm>
            <a:off x="272950" y="1821325"/>
            <a:ext cx="4590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i="0" lang="en-US" sz="2987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Primary Producers</a:t>
            </a:r>
            <a:endParaRPr b="0" i="0" sz="29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292575" y="2649985"/>
            <a:ext cx="46941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Plants use CO</a:t>
            </a:r>
            <a:r>
              <a:rPr b="0" baseline="-2500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 to produce glucose, the building block of all other organic compounds.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6524135" y="1700671"/>
            <a:ext cx="5166000" cy="2107500"/>
          </a:xfrm>
          <a:prstGeom prst="roundRect">
            <a:avLst>
              <a:gd fmla="val 4744" name="adj"/>
            </a:avLst>
          </a:prstGeom>
          <a:solidFill>
            <a:srgbClr val="CCEEFF"/>
          </a:solidFill>
          <a:ln cap="flat" cmpd="sng" w="13800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6524132" y="1821325"/>
            <a:ext cx="50862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i="0" lang="en-US" sz="2987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Primary Consumers</a:t>
            </a:r>
            <a:endParaRPr b="0" i="0" sz="29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6671525" y="2532001"/>
            <a:ext cx="46941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Herbivores consume plants, obtaining energy-rich molecules created from CO</a:t>
            </a:r>
            <a:r>
              <a:rPr b="0" baseline="-2500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during photosynthesis</a:t>
            </a:r>
            <a:r>
              <a:rPr b="0" i="0" lang="en-US" sz="17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547525" y="4657975"/>
            <a:ext cx="5166000" cy="2461200"/>
          </a:xfrm>
          <a:prstGeom prst="roundRect">
            <a:avLst>
              <a:gd fmla="val 4744" name="adj"/>
            </a:avLst>
          </a:prstGeom>
          <a:solidFill>
            <a:srgbClr val="CCEEFF"/>
          </a:solidFill>
          <a:ln cap="flat" cmpd="sng" w="13800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"/>
          <p:cNvSpPr/>
          <p:nvPr/>
        </p:nvSpPr>
        <p:spPr>
          <a:xfrm>
            <a:off x="547525" y="4795249"/>
            <a:ext cx="30405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i="0" lang="en-US" sz="2987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Secondary Consumers</a:t>
            </a:r>
            <a:endParaRPr b="0" i="0" sz="29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65800" y="5836556"/>
            <a:ext cx="46941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Carnivores derive energy by consuming herbivores, indirectly relying on CO2 for their survival.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7426285" y="4795242"/>
            <a:ext cx="5166000" cy="2107500"/>
          </a:xfrm>
          <a:prstGeom prst="roundRect">
            <a:avLst>
              <a:gd fmla="val 4744" name="adj"/>
            </a:avLst>
          </a:prstGeom>
          <a:solidFill>
            <a:srgbClr val="CCEEFF"/>
          </a:solidFill>
          <a:ln cap="flat" cmpd="sng" w="13800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"/>
          <p:cNvSpPr/>
          <p:nvPr/>
        </p:nvSpPr>
        <p:spPr>
          <a:xfrm>
            <a:off x="7662280" y="5031225"/>
            <a:ext cx="37035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i="0" lang="en-US" sz="2987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Decomposers</a:t>
            </a:r>
            <a:endParaRPr b="0" i="0" sz="29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7662267" y="5600581"/>
            <a:ext cx="46941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Microorganisms decompose organic matter, releasing CO2 back into the atmosphere, closing the loop.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6" name="Google Shape;116;p8"/>
          <p:cNvPicPr preferRelativeResize="0"/>
          <p:nvPr/>
        </p:nvPicPr>
        <p:blipFill rotWithShape="1">
          <a:blip r:embed="rId4">
            <a:alphaModFix/>
          </a:blip>
          <a:srcRect b="0" l="30415" r="0" t="0"/>
          <a:stretch/>
        </p:blipFill>
        <p:spPr>
          <a:xfrm rot="-5400000">
            <a:off x="9690438" y="3349938"/>
            <a:ext cx="8249798" cy="15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8"/>
          <p:cNvPicPr preferRelativeResize="0"/>
          <p:nvPr/>
        </p:nvPicPr>
        <p:blipFill rotWithShape="1">
          <a:blip r:embed="rId5">
            <a:alphaModFix/>
          </a:blip>
          <a:srcRect b="7038" l="68205" r="0" t="71620"/>
          <a:stretch/>
        </p:blipFill>
        <p:spPr>
          <a:xfrm>
            <a:off x="11936625" y="7181010"/>
            <a:ext cx="2623250" cy="99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3" name="Google Shape;1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9"/>
          <p:cNvSpPr/>
          <p:nvPr/>
        </p:nvSpPr>
        <p:spPr>
          <a:xfrm>
            <a:off x="-91462" y="-19600"/>
            <a:ext cx="14630400" cy="8229600"/>
          </a:xfrm>
          <a:prstGeom prst="rect">
            <a:avLst/>
          </a:prstGeom>
          <a:solidFill>
            <a:srgbClr val="FFFFFF">
              <a:alpha val="74900"/>
            </a:srgbClr>
          </a:solidFill>
          <a:ln cap="flat" cmpd="sng" w="13800">
            <a:solidFill>
              <a:srgbClr val="FFFFFF">
                <a:alpha val="639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5" name="Google Shape;12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" y="1418469"/>
            <a:ext cx="3295888" cy="203692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9"/>
          <p:cNvSpPr/>
          <p:nvPr/>
        </p:nvSpPr>
        <p:spPr>
          <a:xfrm>
            <a:off x="1" y="3551450"/>
            <a:ext cx="3154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b="1" i="0" lang="en-US" sz="298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Ocean Acidification</a:t>
            </a:r>
            <a:endParaRPr b="0" i="0" sz="29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31" y="4709176"/>
            <a:ext cx="32958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2150">
                <a:solidFill>
                  <a:srgbClr val="272525"/>
                </a:solidFill>
              </a:rPr>
              <a:t>Excessive carbon dioxide emissions contribute to global warming, causing climate change and disrupting ecosystems around the world.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5039543" y="4751825"/>
            <a:ext cx="3393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b="1" i="0" lang="en-US" sz="298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Deforestation</a:t>
            </a:r>
            <a:endParaRPr b="0" i="0" sz="29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4921887" y="5415320"/>
            <a:ext cx="32961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22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Loss of trees reduces CO</a:t>
            </a:r>
            <a:r>
              <a:rPr b="0" baseline="-25000" i="0" lang="en-US" sz="22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22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absorption, leading to increased atmospheric CO2 levels and climate change.</a:t>
            </a:r>
            <a:endParaRPr b="0" i="0" sz="2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30" name="Google Shape;13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75275" y="3197894"/>
            <a:ext cx="3296007" cy="20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/>
          <p:nvPr/>
        </p:nvSpPr>
        <p:spPr>
          <a:xfrm>
            <a:off x="10345875" y="5234929"/>
            <a:ext cx="3154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b="1" i="0" lang="en-US" sz="298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Ecosystem Disruptions</a:t>
            </a:r>
            <a:endParaRPr b="0" i="0" sz="29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10706700" y="6130876"/>
            <a:ext cx="3296100" cy="1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Altered CO</a:t>
            </a:r>
            <a:r>
              <a:rPr b="0" baseline="-2500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 levels disrupt ecosystems, impacting the survival and migration patterns of various species.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33" name="Google Shape;133;p9"/>
          <p:cNvPicPr preferRelativeResize="0"/>
          <p:nvPr/>
        </p:nvPicPr>
        <p:blipFill rotWithShape="1">
          <a:blip r:embed="rId6">
            <a:alphaModFix/>
          </a:blip>
          <a:srcRect b="0" l="30415" r="0" t="0"/>
          <a:stretch/>
        </p:blipFill>
        <p:spPr>
          <a:xfrm>
            <a:off x="9" y="-111225"/>
            <a:ext cx="14538950" cy="15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9"/>
          <p:cNvSpPr txBox="1"/>
          <p:nvPr/>
        </p:nvSpPr>
        <p:spPr>
          <a:xfrm>
            <a:off x="725625" y="431450"/>
            <a:ext cx="1284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74"/>
              <a:buFont typeface="Arial"/>
              <a:buNone/>
            </a:pPr>
            <a:r>
              <a:rPr b="1" lang="en-US" sz="4374">
                <a:solidFill>
                  <a:schemeClr val="dk1"/>
                </a:solidFill>
              </a:rPr>
              <a:t>Effects of CO</a:t>
            </a:r>
            <a:r>
              <a:rPr b="1" baseline="-25000" lang="en-US" sz="4374">
                <a:solidFill>
                  <a:schemeClr val="dk1"/>
                </a:solidFill>
              </a:rPr>
              <a:t>2</a:t>
            </a:r>
            <a:r>
              <a:rPr b="1" lang="en-US" sz="4374">
                <a:solidFill>
                  <a:schemeClr val="dk1"/>
                </a:solidFill>
              </a:rPr>
              <a:t> on Ecosystems</a:t>
            </a:r>
            <a:endParaRPr/>
          </a:p>
        </p:txBody>
      </p:sp>
      <p:pic>
        <p:nvPicPr>
          <p:cNvPr id="135" name="Google Shape;135;p9"/>
          <p:cNvPicPr preferRelativeResize="0"/>
          <p:nvPr/>
        </p:nvPicPr>
        <p:blipFill rotWithShape="1">
          <a:blip r:embed="rId7">
            <a:alphaModFix/>
          </a:blip>
          <a:srcRect b="7038" l="68205" r="0" t="71620"/>
          <a:stretch/>
        </p:blipFill>
        <p:spPr>
          <a:xfrm>
            <a:off x="25" y="7217585"/>
            <a:ext cx="2623250" cy="99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1" name="Google Shape;1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/>
          <p:nvPr/>
        </p:nvSpPr>
        <p:spPr>
          <a:xfrm>
            <a:off x="-91462" y="-19600"/>
            <a:ext cx="14630400" cy="8229600"/>
          </a:xfrm>
          <a:prstGeom prst="rect">
            <a:avLst/>
          </a:prstGeom>
          <a:solidFill>
            <a:srgbClr val="FFFFFF">
              <a:alpha val="74900"/>
            </a:srgbClr>
          </a:solidFill>
          <a:ln cap="flat" cmpd="sng" w="13800">
            <a:solidFill>
              <a:srgbClr val="FFFFFF">
                <a:alpha val="639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"/>
          <p:cNvSpPr/>
          <p:nvPr/>
        </p:nvSpPr>
        <p:spPr>
          <a:xfrm>
            <a:off x="156901" y="4316325"/>
            <a:ext cx="3154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987">
                <a:solidFill>
                  <a:srgbClr val="272525"/>
                </a:solidFill>
              </a:rPr>
              <a:t>Climate Change</a:t>
            </a:r>
            <a:r>
              <a:rPr b="1" lang="en-US" sz="2187">
                <a:solidFill>
                  <a:srgbClr val="272525"/>
                </a:solidFill>
              </a:rPr>
              <a:t> 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t/>
            </a:r>
            <a:endParaRPr b="1" sz="2987"/>
          </a:p>
        </p:txBody>
      </p:sp>
      <p:sp>
        <p:nvSpPr>
          <p:cNvPr id="144" name="Google Shape;144;p10"/>
          <p:cNvSpPr/>
          <p:nvPr/>
        </p:nvSpPr>
        <p:spPr>
          <a:xfrm>
            <a:off x="278056" y="4994776"/>
            <a:ext cx="32958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Rising CO</a:t>
            </a:r>
            <a:r>
              <a:rPr b="0" baseline="-2500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 levels contribute to ocean acidification, threatening coral reefs and marine life.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0"/>
          <p:cNvSpPr/>
          <p:nvPr/>
        </p:nvSpPr>
        <p:spPr>
          <a:xfrm>
            <a:off x="5039543" y="4751825"/>
            <a:ext cx="3393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lang="en-US" sz="2987">
                <a:solidFill>
                  <a:srgbClr val="272525"/>
                </a:solidFill>
              </a:rPr>
              <a:t>Air Pollution</a:t>
            </a:r>
            <a:r>
              <a:rPr b="1" lang="en-US" sz="2187">
                <a:solidFill>
                  <a:srgbClr val="272525"/>
                </a:solidFill>
              </a:rPr>
              <a:t> 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t/>
            </a:r>
            <a:endParaRPr b="1" sz="2987"/>
          </a:p>
        </p:txBody>
      </p:sp>
      <p:sp>
        <p:nvSpPr>
          <p:cNvPr id="146" name="Google Shape;146;p10"/>
          <p:cNvSpPr/>
          <p:nvPr/>
        </p:nvSpPr>
        <p:spPr>
          <a:xfrm>
            <a:off x="4921887" y="5415320"/>
            <a:ext cx="32961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lang="en-US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dioxide is one of the primary greenhouse gases responsible for air pollution and smog formation in urban areas.</a:t>
            </a:r>
            <a:endParaRPr b="0" i="0" sz="2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47" name="Google Shape;147;p10"/>
          <p:cNvPicPr preferRelativeResize="0"/>
          <p:nvPr/>
        </p:nvPicPr>
        <p:blipFill rotWithShape="1">
          <a:blip r:embed="rId4">
            <a:alphaModFix/>
          </a:blip>
          <a:srcRect b="0" l="30415" r="0" t="0"/>
          <a:stretch/>
        </p:blipFill>
        <p:spPr>
          <a:xfrm>
            <a:off x="9" y="-111225"/>
            <a:ext cx="14538950" cy="15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0"/>
          <p:cNvSpPr txBox="1"/>
          <p:nvPr/>
        </p:nvSpPr>
        <p:spPr>
          <a:xfrm>
            <a:off x="725625" y="431450"/>
            <a:ext cx="1284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74">
                <a:solidFill>
                  <a:schemeClr val="dk1"/>
                </a:solidFill>
              </a:rPr>
              <a:t>Effects of CO</a:t>
            </a:r>
            <a:r>
              <a:rPr b="1" baseline="-25000" lang="en-US" sz="4374">
                <a:solidFill>
                  <a:schemeClr val="dk1"/>
                </a:solidFill>
              </a:rPr>
              <a:t>2</a:t>
            </a:r>
            <a:r>
              <a:rPr b="1" lang="en-US" sz="4374">
                <a:solidFill>
                  <a:schemeClr val="dk1"/>
                </a:solidFill>
              </a:rPr>
              <a:t> on Ecosystems</a:t>
            </a:r>
            <a:endParaRPr/>
          </a:p>
        </p:txBody>
      </p:sp>
      <p:pic>
        <p:nvPicPr>
          <p:cNvPr id="149" name="Google Shape;14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421" y="1907299"/>
            <a:ext cx="3694998" cy="2699074"/>
          </a:xfrm>
          <a:prstGeom prst="rect">
            <a:avLst/>
          </a:prstGeom>
          <a:noFill/>
          <a:ln cap="flat" cmpd="sng" w="1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0" name="Google Shape;150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901" y="1811779"/>
            <a:ext cx="3997600" cy="2111233"/>
          </a:xfrm>
          <a:prstGeom prst="rect">
            <a:avLst/>
          </a:prstGeom>
          <a:noFill/>
          <a:ln cap="flat" cmpd="sng" w="1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" name="Google Shape;151;p10"/>
          <p:cNvSpPr txBox="1"/>
          <p:nvPr/>
        </p:nvSpPr>
        <p:spPr>
          <a:xfrm>
            <a:off x="9899150" y="2052725"/>
            <a:ext cx="36951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/>
              <a:t>What about in an aquarium?</a:t>
            </a:r>
            <a:endParaRPr b="1" sz="4200"/>
          </a:p>
        </p:txBody>
      </p:sp>
      <p:pic>
        <p:nvPicPr>
          <p:cNvPr id="152" name="Google Shape;152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48078" y="4118499"/>
            <a:ext cx="4800749" cy="3758101"/>
          </a:xfrm>
          <a:prstGeom prst="rect">
            <a:avLst/>
          </a:prstGeom>
          <a:noFill/>
          <a:ln cap="flat" cmpd="sng" w="1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" name="Google Shape;153;p10"/>
          <p:cNvSpPr txBox="1"/>
          <p:nvPr/>
        </p:nvSpPr>
        <p:spPr>
          <a:xfrm>
            <a:off x="4431050" y="7543300"/>
            <a:ext cx="48009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https://cdn.pixabay.com/photo/2014/12/21/23/47/aquarium-576059_1280.png</a:t>
            </a:r>
            <a:endParaRPr/>
          </a:p>
        </p:txBody>
      </p:sp>
      <p:pic>
        <p:nvPicPr>
          <p:cNvPr id="154" name="Google Shape;154;p10"/>
          <p:cNvPicPr preferRelativeResize="0"/>
          <p:nvPr/>
        </p:nvPicPr>
        <p:blipFill rotWithShape="1">
          <a:blip r:embed="rId8">
            <a:alphaModFix/>
          </a:blip>
          <a:srcRect b="7038" l="68205" r="0" t="71620"/>
          <a:stretch/>
        </p:blipFill>
        <p:spPr>
          <a:xfrm>
            <a:off x="0" y="7213747"/>
            <a:ext cx="2623250" cy="99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0" name="Google Shape;16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8"/>
            <a:ext cx="14630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1" name="Google Shape;16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 cap="flat" cmpd="sng" w="13800">
            <a:solidFill>
              <a:srgbClr val="FFFFFF">
                <a:alpha val="6392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63" name="Google Shape;16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1132322" y="2964150"/>
            <a:ext cx="30255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i="0" lang="en-US" sz="2987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pH Balance</a:t>
            </a:r>
            <a:r>
              <a:rPr b="1" i="0" lang="en-US" sz="2187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456748" y="3651175"/>
            <a:ext cx="3249900" cy="24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Carbon dioxide dissolved in water affects the pH levels of aquariums, creating a suitable environment for aquatic plants and organisms.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5981625" y="3075588"/>
            <a:ext cx="2493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i="0" lang="en-US" sz="2987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Plant Growth</a:t>
            </a:r>
            <a:endParaRPr b="0" i="0" sz="29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5216753" y="4141475"/>
            <a:ext cx="37836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Adequate carbon dioxide levels promote healthy plant growth and photosynthesis, enhancing the beauty of aquarium landscapes.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9944575" y="3572125"/>
            <a:ext cx="3881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87"/>
              <a:buFont typeface="Arial"/>
              <a:buNone/>
            </a:pPr>
            <a:r>
              <a:rPr b="1" i="0" lang="en-US" sz="2987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Oxygen Exchange</a:t>
            </a:r>
            <a:r>
              <a:rPr b="1" i="0" lang="en-US" sz="2187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9944574" y="4488650"/>
            <a:ext cx="40974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Arial"/>
              <a:buNone/>
            </a:pPr>
            <a:r>
              <a:rPr b="0" i="0" lang="en-US" sz="215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During the day, plants release oxygen through photosynthesis, while at night, they consume oxygen and release carbon dioxide.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7901" y="6364926"/>
            <a:ext cx="2136682" cy="167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 txBox="1"/>
          <p:nvPr/>
        </p:nvSpPr>
        <p:spPr>
          <a:xfrm>
            <a:off x="4963000" y="7766125"/>
            <a:ext cx="32499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https://cdn.pixabay.com/photo/2013/07/12/15/59/lotus-150693_1280.png</a:t>
            </a:r>
            <a:endParaRPr/>
          </a:p>
        </p:txBody>
      </p:sp>
      <p:pic>
        <p:nvPicPr>
          <p:cNvPr descr="preencoded.png" id="173" name="Google Shape;1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578"/>
            <a:ext cx="14630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/>
          <p:cNvSpPr txBox="1"/>
          <p:nvPr/>
        </p:nvSpPr>
        <p:spPr>
          <a:xfrm>
            <a:off x="935775" y="744175"/>
            <a:ext cx="125850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74"/>
              <a:buFont typeface="Arial"/>
              <a:buNone/>
            </a:pPr>
            <a:r>
              <a:rPr b="1" lang="en-US" sz="4374">
                <a:solidFill>
                  <a:schemeClr val="dk1"/>
                </a:solidFill>
              </a:rPr>
              <a:t>How Carbon Dioxide Affects Aquariums</a:t>
            </a:r>
            <a:endParaRPr/>
          </a:p>
        </p:txBody>
      </p:sp>
      <p:pic>
        <p:nvPicPr>
          <p:cNvPr id="175" name="Google Shape;175;p11"/>
          <p:cNvPicPr preferRelativeResize="0"/>
          <p:nvPr/>
        </p:nvPicPr>
        <p:blipFill rotWithShape="1">
          <a:blip r:embed="rId7">
            <a:alphaModFix/>
          </a:blip>
          <a:srcRect b="7038" l="68205" r="0" t="71620"/>
          <a:stretch/>
        </p:blipFill>
        <p:spPr>
          <a:xfrm>
            <a:off x="11936625" y="7181010"/>
            <a:ext cx="2623250" cy="99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